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78" r:id="rId2"/>
    <p:sldMasterId id="2147483690" r:id="rId3"/>
    <p:sldMasterId id="2147483702" r:id="rId4"/>
  </p:sldMasterIdLst>
  <p:notesMasterIdLst>
    <p:notesMasterId r:id="rId34"/>
  </p:notesMasterIdLst>
  <p:handoutMasterIdLst>
    <p:handoutMasterId r:id="rId35"/>
  </p:handoutMasterIdLst>
  <p:sldIdLst>
    <p:sldId id="739" r:id="rId5"/>
    <p:sldId id="686" r:id="rId6"/>
    <p:sldId id="766" r:id="rId7"/>
    <p:sldId id="767" r:id="rId8"/>
    <p:sldId id="769" r:id="rId9"/>
    <p:sldId id="751" r:id="rId10"/>
    <p:sldId id="752" r:id="rId11"/>
    <p:sldId id="753" r:id="rId12"/>
    <p:sldId id="754" r:id="rId13"/>
    <p:sldId id="755" r:id="rId14"/>
    <p:sldId id="756" r:id="rId15"/>
    <p:sldId id="757" r:id="rId16"/>
    <p:sldId id="758" r:id="rId17"/>
    <p:sldId id="759" r:id="rId18"/>
    <p:sldId id="760" r:id="rId19"/>
    <p:sldId id="761" r:id="rId20"/>
    <p:sldId id="762" r:id="rId21"/>
    <p:sldId id="763" r:id="rId22"/>
    <p:sldId id="775" r:id="rId23"/>
    <p:sldId id="771" r:id="rId24"/>
    <p:sldId id="694" r:id="rId25"/>
    <p:sldId id="695" r:id="rId26"/>
    <p:sldId id="701" r:id="rId27"/>
    <p:sldId id="749" r:id="rId28"/>
    <p:sldId id="776" r:id="rId29"/>
    <p:sldId id="747" r:id="rId30"/>
    <p:sldId id="773" r:id="rId31"/>
    <p:sldId id="774" r:id="rId32"/>
    <p:sldId id="733" r:id="rId3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0" charset="-52"/>
        <a:ea typeface="ＭＳ Ｐゴシック" pitchFamily="-60" charset="-128"/>
        <a:cs typeface="ＭＳ Ｐゴシック" pitchFamily="-6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09A"/>
    <a:srgbClr val="20558A"/>
    <a:srgbClr val="334B99"/>
    <a:srgbClr val="345A98"/>
    <a:srgbClr val="0066CC"/>
    <a:srgbClr val="1D4585"/>
    <a:srgbClr val="FFFF99"/>
    <a:srgbClr val="065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1" autoAdjust="0"/>
    <p:restoredTop sz="86323" autoAdjust="0"/>
  </p:normalViewPr>
  <p:slideViewPr>
    <p:cSldViewPr>
      <p:cViewPr>
        <p:scale>
          <a:sx n="80" d="100"/>
          <a:sy n="80" d="100"/>
        </p:scale>
        <p:origin x="-9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144" y="-108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l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4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r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l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4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r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9313D9F-DA49-4AD3-8B34-EDA51CB5E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25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l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4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>
            <a:lvl1pPr algn="r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4" y="4416426"/>
            <a:ext cx="55057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l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4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7" tIns="45949" rIns="91897" bIns="45949" numCol="1" anchor="b" anchorCtr="0" compatLnSpc="1">
            <a:prstTxWarp prst="textNoShape">
              <a:avLst/>
            </a:prstTxWarp>
          </a:bodyPr>
          <a:lstStyle>
            <a:lvl1pPr algn="r" defTabSz="919029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E19FC8C-A737-4421-B42C-9DC5D720C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2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ＭＳ Ｐゴシック" pitchFamily="-6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FE7834DD-5152-4FD0-B8A5-4E45EBD2FE10}" type="slidenum">
              <a:rPr lang="en-US">
                <a:solidFill>
                  <a:prstClr val="black"/>
                </a:solidFill>
              </a:rPr>
              <a:pPr defTabSz="917575"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>
              <a:latin typeface="Arial" pitchFamily="-60" charset="-5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7238D-C2FB-4F57-A8ED-B5850DF9096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background1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999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27350"/>
            <a:ext cx="6934200" cy="2330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600" b="0">
                <a:solidFill>
                  <a:srgbClr val="9D8F3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9994" name="AutoShape 10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1143000"/>
            <a:ext cx="69342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77A7-B958-4C4D-83C1-93A8E39D925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430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1430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A59E-F08B-48BF-9F61-0B2F3A947A4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2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1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4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9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4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32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25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3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background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5867400"/>
            <a:ext cx="609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8CDC-37CD-45BA-9FD3-818302BE525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2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07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23/06/2014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74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background1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999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27350"/>
            <a:ext cx="6934200" cy="2330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600" b="0">
                <a:solidFill>
                  <a:srgbClr val="9D8F3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9994" name="AutoShape 10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1143000"/>
            <a:ext cx="69342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2510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background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5867400"/>
            <a:ext cx="609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8CDC-37CD-45BA-9FD3-818302BE52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4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F30D-7342-4A5D-9E31-DCAA6284EE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97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9755-66BB-4685-9A88-426442AE3E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90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7F3D-676B-4BA1-8428-0124B770AD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9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1AD7-F0E0-47F0-9D44-D62ADDBED5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9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8AE3-E20F-4972-9621-F2A9EC19E4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3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F30D-7342-4A5D-9E31-DCAA6284EEB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8C29-BDE3-4868-99BE-771370427E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31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122A-7BCE-4083-9BE3-CD13E3FA28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52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77A7-B958-4C4D-83C1-93A8E39D92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16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430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1430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A59E-F08B-48BF-9F61-0B2F3A947A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66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background1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999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27350"/>
            <a:ext cx="6934200" cy="2330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600" b="0">
                <a:solidFill>
                  <a:srgbClr val="9D8F3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9994" name="AutoShape 10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1143000"/>
            <a:ext cx="69342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051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background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5867400"/>
            <a:ext cx="609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8CDC-37CD-45BA-9FD3-818302BE52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57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F30D-7342-4A5D-9E31-DCAA6284EE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15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9755-66BB-4685-9A88-426442AE3E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12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7F3D-676B-4BA1-8428-0124B770AD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54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1AD7-F0E0-47F0-9D44-D62ADDBED5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3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590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9755-66BB-4685-9A88-426442AE3E1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8AE3-E20F-4972-9621-F2A9EC19E4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11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8C29-BDE3-4868-99BE-771370427E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01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122A-7BCE-4083-9BE3-CD13E3FA28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33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77A7-B958-4C4D-83C1-93A8E39D92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85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430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1430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A59E-F08B-48BF-9F61-0B2F3A947A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7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7F3D-676B-4BA1-8428-0124B770AD8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1AD7-F0E0-47F0-9D44-D62ADDBED53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8AE3-E20F-4972-9621-F2A9EC19E4F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8C29-BDE3-4868-99BE-771370427EC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122A-7BCE-4083-9BE3-CD13E3FA287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content-p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175"/>
            <a:ext cx="91455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1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43000"/>
            <a:ext cx="7848600" cy="1066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90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52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DF4415-3045-419F-B050-EC2F4DE45A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8984" name="Line 24"/>
          <p:cNvSpPr>
            <a:spLocks noChangeShapeType="1"/>
          </p:cNvSpPr>
          <p:nvPr/>
        </p:nvSpPr>
        <p:spPr bwMode="auto">
          <a:xfrm>
            <a:off x="914400" y="2438400"/>
            <a:ext cx="8229600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CA" dirty="0"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95000"/>
        <a:buFont typeface="Wingdings" pitchFamily="-60" charset="2"/>
        <a:buChar char="§"/>
        <a:defRPr sz="2400" b="1">
          <a:solidFill>
            <a:srgbClr val="20558A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s"/>
        <a:defRPr sz="2200">
          <a:solidFill>
            <a:srgbClr val="20558A"/>
          </a:solidFill>
          <a:latin typeface="+mn-lt"/>
          <a:ea typeface="ＭＳ Ｐゴシック" pitchFamily="-60" charset="-128"/>
        </a:defRPr>
      </a:lvl2pPr>
      <a:lvl3pPr marL="863600" indent="-1778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l"/>
        <a:defRPr sz="2000">
          <a:solidFill>
            <a:srgbClr val="20558A"/>
          </a:solidFill>
          <a:latin typeface="+mn-lt"/>
          <a:ea typeface="ＭＳ Ｐゴシック" pitchFamily="-60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80000"/>
        <a:buChar char="–"/>
        <a:defRPr>
          <a:solidFill>
            <a:srgbClr val="20558A"/>
          </a:solidFill>
          <a:latin typeface="+mn-lt"/>
          <a:ea typeface="ＭＳ Ｐゴシック" pitchFamily="-60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-60" charset="2"/>
        <a:buChar char="l"/>
        <a:defRPr>
          <a:solidFill>
            <a:srgbClr val="20558A"/>
          </a:solidFill>
          <a:latin typeface="+mn-lt"/>
          <a:ea typeface="ＭＳ Ｐゴシック" pitchFamily="-60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09ECDD-3CC9-4B17-B21F-9CC5834F31DD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23/06/2014</a:t>
            </a:fld>
            <a:endParaRPr lang="en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EA1194-91EE-4794-883A-6607A0F4165C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94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content-p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175"/>
            <a:ext cx="91455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1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43000"/>
            <a:ext cx="7848600" cy="1066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90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52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DF4415-3045-419F-B050-EC2F4DE45A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8984" name="Line 24"/>
          <p:cNvSpPr>
            <a:spLocks noChangeShapeType="1"/>
          </p:cNvSpPr>
          <p:nvPr/>
        </p:nvSpPr>
        <p:spPr bwMode="auto">
          <a:xfrm>
            <a:off x="914400" y="2438400"/>
            <a:ext cx="8229600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CA" dirty="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0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95000"/>
        <a:buFont typeface="Wingdings" pitchFamily="-60" charset="2"/>
        <a:buChar char="§"/>
        <a:defRPr sz="2400" b="1">
          <a:solidFill>
            <a:srgbClr val="20558A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s"/>
        <a:defRPr sz="2200">
          <a:solidFill>
            <a:srgbClr val="20558A"/>
          </a:solidFill>
          <a:latin typeface="+mn-lt"/>
          <a:ea typeface="ＭＳ Ｐゴシック" pitchFamily="-60" charset="-128"/>
        </a:defRPr>
      </a:lvl2pPr>
      <a:lvl3pPr marL="863600" indent="-1778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l"/>
        <a:defRPr sz="2000">
          <a:solidFill>
            <a:srgbClr val="20558A"/>
          </a:solidFill>
          <a:latin typeface="+mn-lt"/>
          <a:ea typeface="ＭＳ Ｐゴシック" pitchFamily="-60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80000"/>
        <a:buChar char="–"/>
        <a:defRPr>
          <a:solidFill>
            <a:srgbClr val="20558A"/>
          </a:solidFill>
          <a:latin typeface="+mn-lt"/>
          <a:ea typeface="ＭＳ Ｐゴシック" pitchFamily="-60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-60" charset="2"/>
        <a:buChar char="l"/>
        <a:defRPr>
          <a:solidFill>
            <a:srgbClr val="20558A"/>
          </a:solidFill>
          <a:latin typeface="+mn-lt"/>
          <a:ea typeface="ＭＳ Ｐゴシック" pitchFamily="-60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content-p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175"/>
            <a:ext cx="91455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1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43000"/>
            <a:ext cx="7848600" cy="1066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90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5225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DF4415-3045-419F-B050-EC2F4DE45A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8984" name="Line 24"/>
          <p:cNvSpPr>
            <a:spLocks noChangeShapeType="1"/>
          </p:cNvSpPr>
          <p:nvPr/>
        </p:nvSpPr>
        <p:spPr bwMode="auto">
          <a:xfrm>
            <a:off x="914400" y="2438400"/>
            <a:ext cx="8229600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CA" dirty="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70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  <a:ea typeface="ＭＳ Ｐゴシック" pitchFamily="-60" charset="-128"/>
          <a:cs typeface="ＭＳ Ｐゴシック" pitchFamily="-6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0558A"/>
          </a:solidFill>
          <a:latin typeface="Arial Narrow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95000"/>
        <a:buFont typeface="Wingdings" pitchFamily="-60" charset="2"/>
        <a:buChar char="§"/>
        <a:defRPr sz="2400" b="1">
          <a:solidFill>
            <a:srgbClr val="20558A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s"/>
        <a:defRPr sz="2200">
          <a:solidFill>
            <a:srgbClr val="20558A"/>
          </a:solidFill>
          <a:latin typeface="+mn-lt"/>
          <a:ea typeface="ＭＳ Ｐゴシック" pitchFamily="-60" charset="-128"/>
        </a:defRPr>
      </a:lvl2pPr>
      <a:lvl3pPr marL="863600" indent="-1778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75000"/>
        <a:buFont typeface="Wingdings" pitchFamily="-60" charset="2"/>
        <a:buChar char="l"/>
        <a:defRPr sz="2000">
          <a:solidFill>
            <a:srgbClr val="20558A"/>
          </a:solidFill>
          <a:latin typeface="+mn-lt"/>
          <a:ea typeface="ＭＳ Ｐゴシック" pitchFamily="-60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80000"/>
        <a:buChar char="–"/>
        <a:defRPr>
          <a:solidFill>
            <a:srgbClr val="20558A"/>
          </a:solidFill>
          <a:latin typeface="+mn-lt"/>
          <a:ea typeface="ＭＳ Ｐゴシック" pitchFamily="-60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-60" charset="2"/>
        <a:buChar char="l"/>
        <a:defRPr>
          <a:solidFill>
            <a:srgbClr val="20558A"/>
          </a:solidFill>
          <a:latin typeface="+mn-lt"/>
          <a:ea typeface="ＭＳ Ｐゴシック" pitchFamily="-60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20558A"/>
        </a:buClr>
        <a:buSzPct val="65000"/>
        <a:buFont typeface="Wingdings" pitchFamily="2" charset="2"/>
        <a:buChar char="l"/>
        <a:defRPr>
          <a:solidFill>
            <a:srgbClr val="20558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ompliance@pmprb-cepmb.gc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ompliance@pmprb-cepmb.gc.c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conlin@pmprb-cepmb.gc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2819400"/>
            <a:ext cx="7363544" cy="2438400"/>
          </a:xfrm>
        </p:spPr>
        <p:txBody>
          <a:bodyPr lIns="0" tIns="0" rIns="0" bIns="0"/>
          <a:lstStyle/>
          <a:p>
            <a:pPr eaLnBrk="1" hangingPunct="1">
              <a:buFont typeface="Wingdings" pitchFamily="-60" charset="2"/>
              <a:buNone/>
            </a:pPr>
            <a:endParaRPr lang="fr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fr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fr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fr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fr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fr-CA" sz="2400" b="1" dirty="0" smtClean="0"/>
          </a:p>
          <a:p>
            <a:pPr eaLnBrk="1" hangingPunct="1">
              <a:buFont typeface="Wingdings" pitchFamily="-60" charset="2"/>
              <a:buNone/>
            </a:pPr>
            <a:endParaRPr lang="fr-CA" sz="2400" b="1" dirty="0" smtClean="0"/>
          </a:p>
          <a:p>
            <a:pPr eaLnBrk="1" hangingPunct="1">
              <a:buFont typeface="Wingdings" pitchFamily="-60" charset="2"/>
              <a:buNone/>
            </a:pPr>
            <a:r>
              <a:rPr lang="fr-CA" sz="2400" b="1" dirty="0" smtClean="0"/>
              <a:t>Séances de liaison auprès des brevetés 2014</a:t>
            </a:r>
          </a:p>
          <a:p>
            <a:pPr eaLnBrk="1" hangingPunct="1">
              <a:buFont typeface="Wingdings" pitchFamily="-60" charset="2"/>
              <a:buNone/>
            </a:pPr>
            <a:endParaRPr lang="fr-CA" sz="2400" dirty="0" smtClean="0"/>
          </a:p>
          <a:p>
            <a:pPr eaLnBrk="1" hangingPunct="1">
              <a:buFont typeface="Wingdings" pitchFamily="-60" charset="2"/>
              <a:buNone/>
            </a:pPr>
            <a:r>
              <a:rPr lang="fr-CA" sz="2000" dirty="0" smtClean="0"/>
              <a:t>					Montréal – le 11 juin 2014</a:t>
            </a:r>
          </a:p>
          <a:p>
            <a:pPr eaLnBrk="1" hangingPunct="1">
              <a:buFont typeface="Wingdings" pitchFamily="-60" charset="2"/>
              <a:buNone/>
            </a:pPr>
            <a:r>
              <a:rPr lang="fr-CA" sz="2000" dirty="0" smtClean="0"/>
              <a:t>					Toronto – le 12 juin 2014</a:t>
            </a:r>
          </a:p>
        </p:txBody>
      </p:sp>
      <p:sp>
        <p:nvSpPr>
          <p:cNvPr id="15362" name="AutoShape 2"/>
          <p:cNvSpPr>
            <a:spLocks noGrp="1" noChangeArrowheads="1"/>
          </p:cNvSpPr>
          <p:nvPr>
            <p:ph type="ctrTitle" sz="quarter"/>
          </p:nvPr>
        </p:nvSpPr>
        <p:spPr>
          <a:xfrm>
            <a:off x="1475656" y="2225675"/>
            <a:ext cx="7247657" cy="1660525"/>
          </a:xfrm>
        </p:spPr>
        <p:txBody>
          <a:bodyPr anchor="ctr"/>
          <a:lstStyle/>
          <a:p>
            <a:pPr eaLnBrk="1" hangingPunct="1"/>
            <a:r>
              <a:rPr lang="fr-CA" sz="3600" i="1" dirty="0" smtClean="0">
                <a:solidFill>
                  <a:schemeClr val="tx1"/>
                </a:solidFill>
              </a:rPr>
              <a:t>Conseil d’examen du prix des médicaments brevetés</a:t>
            </a:r>
          </a:p>
        </p:txBody>
      </p:sp>
    </p:spTree>
    <p:extLst>
      <p:ext uri="{BB962C8B-B14F-4D97-AF65-F5344CB8AC3E}">
        <p14:creationId xmlns:p14="http://schemas.microsoft.com/office/powerpoint/2010/main" val="14484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2320" y="1746425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44408" y="1854437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" y="0"/>
            <a:ext cx="895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80312" y="1743949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72400" y="1860839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3" y="0"/>
            <a:ext cx="8804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80312" y="1746425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00392" y="1854437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0"/>
            <a:ext cx="8882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42728" y="1854437"/>
            <a:ext cx="360040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600" b="1" dirty="0" smtClean="0">
                <a:solidFill>
                  <a:prstClr val="black"/>
                </a:solidFill>
              </a:rPr>
              <a:t>ABC!</a:t>
            </a:r>
            <a:endParaRPr lang="en-CA" sz="3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1" y="44624"/>
            <a:ext cx="8830567" cy="674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2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6" y="0"/>
            <a:ext cx="725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848600" cy="922784"/>
          </a:xfrm>
        </p:spPr>
        <p:txBody>
          <a:bodyPr/>
          <a:lstStyle/>
          <a:p>
            <a:pPr algn="ctr"/>
            <a:r>
              <a:rPr lang="fr-CA" dirty="0" smtClean="0"/>
              <a:t>Aperçu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836712"/>
            <a:ext cx="7848600" cy="51229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A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Processus de dépôt pour la période de janvier à juin 2014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Outil de dépôt en ligne</a:t>
            </a:r>
          </a:p>
          <a:p>
            <a:pPr lvl="1"/>
            <a:r>
              <a:rPr lang="fr-CA" dirty="0" smtClean="0"/>
              <a:t>Contexte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 smtClean="0"/>
              <a:t>Démonstration 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Pratiques exemplaires : Dépôt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Déclaration de « ventes nulles 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Préparatifs en vue du dépôt en ligne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Erreurs possibles et rapports d’erreurs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3608" y="980728"/>
            <a:ext cx="8100392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9477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60648"/>
            <a:ext cx="7848600" cy="576064"/>
          </a:xfrm>
        </p:spPr>
        <p:txBody>
          <a:bodyPr/>
          <a:lstStyle/>
          <a:p>
            <a:pPr algn="ctr" eaLnBrk="1" hangingPunct="1"/>
            <a:r>
              <a:rPr lang="fr-CA" sz="2800" dirty="0" smtClean="0"/>
              <a:t>Formulaire 2, sections 1, 2 et 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340768"/>
            <a:ext cx="7704856" cy="5472608"/>
          </a:xfrm>
        </p:spPr>
        <p:txBody>
          <a:bodyPr/>
          <a:lstStyle/>
          <a:p>
            <a:pPr eaLnBrk="1" hangingPunct="1"/>
            <a:r>
              <a:rPr lang="fr-CA" dirty="0" smtClean="0"/>
              <a:t>Signature dans la version Excel</a:t>
            </a:r>
          </a:p>
          <a:p>
            <a:pPr lvl="1" eaLnBrk="1" hangingPunct="1"/>
            <a:r>
              <a:rPr lang="fr-CA" dirty="0" smtClean="0"/>
              <a:t>Sections 1, 2 et 3 envoyés par l’entremise de l’outil de dépôt en ligne</a:t>
            </a:r>
          </a:p>
          <a:p>
            <a:pPr lvl="1" eaLnBrk="1" hangingPunct="1"/>
            <a:endParaRPr lang="fr-CA" dirty="0" smtClean="0"/>
          </a:p>
          <a:p>
            <a:pPr eaLnBrk="1" hangingPunct="1"/>
            <a:r>
              <a:rPr lang="fr-CA" dirty="0" smtClean="0"/>
              <a:t>Aucune signature dans la version Excel </a:t>
            </a:r>
          </a:p>
          <a:p>
            <a:pPr lvl="1" eaLnBrk="1" hangingPunct="1"/>
            <a:r>
              <a:rPr lang="fr-CA" dirty="0"/>
              <a:t>Sections 1, 2 et 3 envoyés par l’entremise de l’outil de dépôt en </a:t>
            </a:r>
            <a:r>
              <a:rPr lang="fr-CA" dirty="0" smtClean="0"/>
              <a:t>ligne </a:t>
            </a:r>
            <a:r>
              <a:rPr lang="fr-CA" dirty="0"/>
              <a:t>– </a:t>
            </a:r>
            <a:r>
              <a:rPr lang="fr-CA" dirty="0" smtClean="0"/>
              <a:t>version Excel sans signature</a:t>
            </a:r>
          </a:p>
          <a:p>
            <a:pPr lvl="1" eaLnBrk="1" hangingPunct="1"/>
            <a:r>
              <a:rPr lang="fr-CA" dirty="0" smtClean="0"/>
              <a:t>Copie PDF des sections 1</a:t>
            </a:r>
            <a:r>
              <a:rPr lang="fr-CA" dirty="0"/>
              <a:t>, 2 </a:t>
            </a:r>
            <a:r>
              <a:rPr lang="fr-CA" dirty="0" smtClean="0"/>
              <a:t>et </a:t>
            </a:r>
            <a:r>
              <a:rPr lang="fr-CA" dirty="0"/>
              <a:t>3 </a:t>
            </a:r>
            <a:r>
              <a:rPr lang="fr-CA" dirty="0" smtClean="0"/>
              <a:t>signé envoyée à</a:t>
            </a:r>
          </a:p>
          <a:p>
            <a:pPr lvl="2" eaLnBrk="1" hangingPunct="1"/>
            <a:r>
              <a:rPr lang="fr-CA" b="1" dirty="0" smtClean="0"/>
              <a:t>compliance@pmprb-cepmb.gc.ca</a:t>
            </a:r>
          </a:p>
          <a:p>
            <a:pPr marL="0" indent="0" eaLnBrk="1" hangingPunct="1">
              <a:buNone/>
            </a:pPr>
            <a:endParaRPr lang="fr-CA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043608" y="908720"/>
            <a:ext cx="8100392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 dirty="0">
              <a:solidFill>
                <a:srgbClr val="003366"/>
              </a:solidFill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C6FA5-D90C-49F7-8B65-2100092624BE}" type="slidenum">
              <a:rPr lang="en-US" sz="1400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sz="1400" dirty="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127" y="476672"/>
            <a:ext cx="5688632" cy="8640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A" sz="3500" dirty="0"/>
              <a:t>Pratiques exemplaires : Dépôt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4032448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365104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dirty="0" smtClean="0"/>
              <a:t>   La qualité d’une analyse dépend de </a:t>
            </a:r>
            <a:r>
              <a:rPr lang="fr-CA" sz="2200" dirty="0" smtClean="0"/>
              <a:t>la qualité </a:t>
            </a:r>
            <a:r>
              <a:rPr lang="fr-CA" sz="2200" dirty="0" smtClean="0"/>
              <a:t>des donnés sur lesquelles elle repose</a:t>
            </a: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3098458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260648"/>
            <a:ext cx="8100392" cy="576064"/>
          </a:xfrm>
        </p:spPr>
        <p:txBody>
          <a:bodyPr/>
          <a:lstStyle/>
          <a:p>
            <a:pPr lvl="1" algn="ctr"/>
            <a:r>
              <a:rPr lang="fr-CA" sz="2800" dirty="0"/>
              <a:t>Déclaration de « ventes nulles 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196752"/>
            <a:ext cx="8028384" cy="5472608"/>
          </a:xfrm>
        </p:spPr>
        <p:txBody>
          <a:bodyPr/>
          <a:lstStyle/>
          <a:p>
            <a:pPr eaLnBrk="1" hangingPunct="1"/>
            <a:r>
              <a:rPr lang="fr-CA" dirty="0" smtClean="0"/>
              <a:t>Si </a:t>
            </a:r>
            <a:r>
              <a:rPr lang="fr-CA" u="sng" dirty="0" smtClean="0"/>
              <a:t>aucun des produits médicamenteux d’un breveté </a:t>
            </a:r>
            <a:r>
              <a:rPr lang="fr-CA" dirty="0" smtClean="0"/>
              <a:t>qui sont assujettis à la compétence du CEPMB </a:t>
            </a:r>
            <a:r>
              <a:rPr lang="fr-CA" u="sng" dirty="0" smtClean="0"/>
              <a:t>ne sont vendus</a:t>
            </a:r>
            <a:r>
              <a:rPr lang="fr-CA" dirty="0" smtClean="0"/>
              <a:t> au cours d’une période de rapport :</a:t>
            </a:r>
          </a:p>
          <a:p>
            <a:pPr marL="0" indent="0" eaLnBrk="1" hangingPunct="1">
              <a:buNone/>
            </a:pPr>
            <a:endParaRPr lang="fr-CA" dirty="0" smtClean="0"/>
          </a:p>
          <a:p>
            <a:pPr lvl="1" eaLnBrk="1" hangingPunct="1"/>
            <a:r>
              <a:rPr lang="fr-CA" dirty="0" smtClean="0"/>
              <a:t>Envoyer un courriel à </a:t>
            </a:r>
            <a:r>
              <a:rPr lang="fr-CA" u="sng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fr-CA" dirty="0" smtClean="0">
                <a:hlinkClick r:id="rId3"/>
              </a:rPr>
              <a:t>ompliance@pmprb-cepmb.gc.ca</a:t>
            </a:r>
            <a:r>
              <a:rPr lang="fr-CA" dirty="0" smtClean="0"/>
              <a:t> pour aviser le personnel du Conseil qu’il n’y a eu aucune vente au cours de la période de rapport</a:t>
            </a:r>
          </a:p>
          <a:p>
            <a:pPr lvl="1" eaLnBrk="1" hangingPunct="1"/>
            <a:endParaRPr lang="fr-CA" dirty="0" smtClean="0"/>
          </a:p>
          <a:p>
            <a:pPr lvl="1" eaLnBrk="1" hangingPunct="1"/>
            <a:r>
              <a:rPr lang="fr-CA" dirty="0" smtClean="0"/>
              <a:t>Ventes nulles = aucun formulaire 2 requis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043608" y="908720"/>
            <a:ext cx="8100392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C6FA5-D90C-49F7-8B65-2100092624BE}" type="slidenum">
              <a:rPr lang="en-US" sz="1400" smtClean="0">
                <a:solidFill>
                  <a:schemeClr val="bg1"/>
                </a:solidFill>
              </a:rPr>
              <a:pPr eaLnBrk="1" hangingPunct="1"/>
              <a:t>22</a:t>
            </a:fld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9238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60648"/>
            <a:ext cx="7848600" cy="576064"/>
          </a:xfrm>
        </p:spPr>
        <p:txBody>
          <a:bodyPr/>
          <a:lstStyle/>
          <a:p>
            <a:pPr algn="ctr" eaLnBrk="1" hangingPunct="1"/>
            <a:r>
              <a:rPr lang="fr-CA" sz="2800" dirty="0"/>
              <a:t>Déclaration de « ventes nulles »</a:t>
            </a:r>
            <a:endParaRPr lang="en-US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980728"/>
            <a:ext cx="7704856" cy="5472608"/>
          </a:xfrm>
          <a:ln cmpd="thickThin"/>
        </p:spPr>
        <p:txBody>
          <a:bodyPr/>
          <a:lstStyle/>
          <a:p>
            <a:pPr eaLnBrk="1" hangingPunct="1"/>
            <a:r>
              <a:rPr lang="fr-CA" dirty="0" smtClean="0"/>
              <a:t>S’il n’y a aucune vente d’un produit médicamenteux (aucune  transaction) au cours d’une période de rapport :</a:t>
            </a:r>
          </a:p>
          <a:p>
            <a:pPr lvl="1" eaLnBrk="1" hangingPunct="1"/>
            <a:r>
              <a:rPr lang="fr-CA" dirty="0" smtClean="0"/>
              <a:t>Suite au dépôt du formulaire 2 à l’aide de l’outil en ligne, envoyer un courriel à </a:t>
            </a:r>
            <a:r>
              <a:rPr lang="fr-CA" dirty="0" smtClean="0">
                <a:hlinkClick r:id="rId3"/>
              </a:rPr>
              <a:t>compliance@pmprb-cepmb.gc.ca</a:t>
            </a:r>
            <a:r>
              <a:rPr lang="fr-CA" dirty="0" smtClean="0"/>
              <a:t> afin de préciser le DIN qui ne fait pas l’objet d’un rapport pour la période visée ainsi qu’une justification, p. ex. ventes nulles, brevet expiré ou périmé</a:t>
            </a:r>
          </a:p>
          <a:p>
            <a:pPr lvl="1" eaLnBrk="1" hangingPunct="1"/>
            <a:r>
              <a:rPr lang="fr-CA" dirty="0" smtClean="0"/>
              <a:t>Supprimer les rangées relatives au produit médicamenteux en question dans les gabarits des sections 4 et 5 du formulaire 2 pour la période de rapport.</a:t>
            </a:r>
          </a:p>
          <a:p>
            <a:pPr marL="342900" lvl="1" indent="0" eaLnBrk="1" hangingPunct="1">
              <a:buNone/>
            </a:pPr>
            <a:endParaRPr lang="fr-CA" sz="1800" b="1" dirty="0" smtClean="0"/>
          </a:p>
          <a:p>
            <a:pPr marL="342900" lvl="1" indent="0" eaLnBrk="1" hangingPunct="1">
              <a:buNone/>
            </a:pPr>
            <a:r>
              <a:rPr lang="fr-CA" sz="1800" b="1" dirty="0" smtClean="0"/>
              <a:t>S’il </a:t>
            </a:r>
            <a:r>
              <a:rPr lang="fr-CA" sz="1800" b="1" dirty="0"/>
              <a:t>n’y a aucune vente du produit, n’entrez pas 0 sous les colonnes « nombre d’emballages vendus » et « recettes nettes », car 0 est une valeur dans le système électronique du CEPMB.  Cela s’applique au niveau du DIN, du marché, de la province/du pays, dans la section 4 et dans la section 5.</a:t>
            </a:r>
          </a:p>
          <a:p>
            <a:pPr marL="342900" lvl="1" indent="0" eaLnBrk="1" hangingPunct="1">
              <a:buNone/>
            </a:pPr>
            <a:endParaRPr lang="fr-CA" sz="1900" b="1" dirty="0" smtClean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043608" y="908720"/>
            <a:ext cx="8100392" cy="0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C6FA5-D90C-49F7-8B65-2100092624BE}" type="slidenum">
              <a:rPr lang="en-US" sz="1400" smtClean="0">
                <a:solidFill>
                  <a:schemeClr val="bg1"/>
                </a:solidFill>
              </a:rPr>
              <a:pPr eaLnBrk="1" hangingPunct="1"/>
              <a:t>23</a:t>
            </a:fld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1403648" y="4365104"/>
            <a:ext cx="7344816" cy="158417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836712"/>
            <a:ext cx="7848600" cy="4114800"/>
          </a:xfrm>
        </p:spPr>
        <p:txBody>
          <a:bodyPr/>
          <a:lstStyle/>
          <a:p>
            <a:pPr marL="0" indent="0">
              <a:buNone/>
            </a:pPr>
            <a:endParaRPr lang="en-CA" sz="3600" dirty="0" smtClean="0"/>
          </a:p>
          <a:p>
            <a:pPr marL="0" indent="0">
              <a:buNone/>
            </a:pPr>
            <a:endParaRPr lang="en-CA" sz="3600" dirty="0"/>
          </a:p>
          <a:p>
            <a:pPr marL="0" indent="0">
              <a:buNone/>
            </a:pPr>
            <a:endParaRPr lang="en-CA" sz="3600" dirty="0" smtClean="0"/>
          </a:p>
          <a:p>
            <a:pPr marL="0" indent="0">
              <a:buNone/>
            </a:pPr>
            <a:r>
              <a:rPr lang="en-CA" sz="3600" dirty="0" smtClean="0"/>
              <a:t>	</a:t>
            </a:r>
            <a:r>
              <a:rPr lang="fr-CA" sz="3600" dirty="0">
                <a:latin typeface="+mj-lt"/>
              </a:rPr>
              <a:t>Préparatifs en vue du dépôt en ligne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97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600" cy="1066800"/>
          </a:xfrm>
        </p:spPr>
        <p:txBody>
          <a:bodyPr/>
          <a:lstStyle/>
          <a:p>
            <a:pPr algn="ctr"/>
            <a:r>
              <a:rPr lang="fr-CA" sz="3000" dirty="0" smtClean="0"/>
              <a:t>Dépôt de rapports réglementaires semestriels : rapports d’erreurs</a:t>
            </a:r>
            <a:endParaRPr lang="fr-CA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1" y="980728"/>
            <a:ext cx="8139113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2" y="1556792"/>
            <a:ext cx="78200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1" y="2780928"/>
            <a:ext cx="78009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136904" cy="792088"/>
          </a:xfrm>
        </p:spPr>
        <p:txBody>
          <a:bodyPr/>
          <a:lstStyle/>
          <a:p>
            <a:pPr algn="ctr"/>
            <a:r>
              <a:rPr lang="fr-CA" sz="3200" dirty="0" smtClean="0"/>
              <a:t>Liste de vérification pour le dépôt réussi du formulaire 2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743" y="1124744"/>
            <a:ext cx="7245673" cy="4968552"/>
          </a:xfrm>
        </p:spPr>
        <p:txBody>
          <a:bodyPr/>
          <a:lstStyle/>
          <a:p>
            <a:r>
              <a:rPr lang="fr-CA" sz="1650" dirty="0" smtClean="0"/>
              <a:t>3 fichiers (et non des chiffriers) distincts : sections 1,2 et 3 – section 4 – section 5 </a:t>
            </a:r>
          </a:p>
          <a:p>
            <a:r>
              <a:rPr lang="fr-CA" sz="1650" dirty="0" smtClean="0"/>
              <a:t>Fichiers en format Excel </a:t>
            </a:r>
          </a:p>
          <a:p>
            <a:r>
              <a:rPr lang="fr-CA" sz="1650" dirty="0" smtClean="0"/>
              <a:t>Plus récente version des sections 1,2 et 3 sur le site Web du CEPMB utilisée </a:t>
            </a:r>
          </a:p>
          <a:p>
            <a:r>
              <a:rPr lang="fr-CA" sz="1650" dirty="0"/>
              <a:t>Plus </a:t>
            </a:r>
            <a:r>
              <a:rPr lang="fr-CA" sz="1650" dirty="0" smtClean="0"/>
              <a:t>récentes versions </a:t>
            </a:r>
            <a:r>
              <a:rPr lang="fr-CA" sz="1650" dirty="0"/>
              <a:t>des </a:t>
            </a:r>
            <a:r>
              <a:rPr lang="fr-CA" sz="1650" dirty="0" smtClean="0"/>
              <a:t>gabarits des sections 4 et 5 envoyés par le personnel du Conseil utilisées </a:t>
            </a:r>
            <a:endParaRPr lang="fr-CA" sz="1650" dirty="0"/>
          </a:p>
          <a:p>
            <a:r>
              <a:rPr lang="fr-CA" sz="1650" dirty="0" smtClean="0"/>
              <a:t>La section 2 est vide pour un rapport semestriel </a:t>
            </a:r>
          </a:p>
          <a:p>
            <a:r>
              <a:rPr lang="fr-CA" sz="1650" dirty="0"/>
              <a:t>La section 2 </a:t>
            </a:r>
            <a:r>
              <a:rPr lang="fr-CA" sz="1650" dirty="0" smtClean="0"/>
              <a:t>comprend les noms des médicaments dans le cas de rapport d’une date de première vente</a:t>
            </a:r>
          </a:p>
          <a:p>
            <a:r>
              <a:rPr lang="fr-CA" sz="1650" dirty="0"/>
              <a:t>La section </a:t>
            </a:r>
            <a:r>
              <a:rPr lang="fr-CA" sz="1650" dirty="0" smtClean="0"/>
              <a:t>3 est signée dans Excel– si elle n’est pas signée dans Excel, envoyer deux copies des sections 1, 2 et 3 : la version Excel non signe et une copie PDF signée </a:t>
            </a:r>
          </a:p>
          <a:p>
            <a:r>
              <a:rPr lang="fr-CA" sz="1650" dirty="0" smtClean="0"/>
              <a:t>Sections 4 et 5 : chaque DIN, concentration/unité, forme posologique et appellation générique est rapporté conformément au gabarit</a:t>
            </a:r>
          </a:p>
          <a:p>
            <a:r>
              <a:rPr lang="fr-CA" sz="1650" dirty="0"/>
              <a:t>Sections 4 et 5 : </a:t>
            </a:r>
            <a:r>
              <a:rPr lang="fr-CA" sz="1650" u="sng" dirty="0" smtClean="0"/>
              <a:t>Aucune combinaison</a:t>
            </a:r>
            <a:r>
              <a:rPr lang="fr-CA" sz="1650" dirty="0" smtClean="0"/>
              <a:t> « zéro recettes et zéro emballages vendus » pour indiquer des ventes nulles. Veuillez préciser toute vente nulle dans un courriel accompagnant le formulaire 2.</a:t>
            </a:r>
          </a:p>
          <a:p>
            <a:r>
              <a:rPr lang="fr-CA" sz="1650" dirty="0" smtClean="0"/>
              <a:t>Le formulaire 2 complété est téléchargé par l’entremise du nouvel outil de dépôt en ligne du CEPMB</a:t>
            </a:r>
            <a:endParaRPr lang="fr-CA" sz="16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9" y="1016223"/>
            <a:ext cx="8139113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567297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894731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254771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36912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046859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694931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343003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351115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711155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196752"/>
            <a:ext cx="13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240636"/>
              </p:ext>
            </p:extLst>
          </p:nvPr>
        </p:nvGraphicFramePr>
        <p:xfrm>
          <a:off x="539552" y="908722"/>
          <a:ext cx="7848872" cy="5726361"/>
        </p:xfrm>
        <a:graphic>
          <a:graphicData uri="http://schemas.openxmlformats.org/drawingml/2006/table">
            <a:tbl>
              <a:tblPr/>
              <a:tblGrid>
                <a:gridCol w="3744416"/>
                <a:gridCol w="4104456"/>
              </a:tblGrid>
              <a:tr h="2389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Outil de dépôt</a:t>
                      </a:r>
                      <a:r>
                        <a:rPr lang="fr-CA" sz="16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en ligne </a:t>
                      </a:r>
                      <a:r>
                        <a:rPr lang="fr-CA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– messages d’erreur</a:t>
                      </a:r>
                      <a:endParaRPr lang="fr-C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25442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Message d’erreur</a:t>
                      </a:r>
                      <a:endParaRPr lang="fr-CA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Description</a:t>
                      </a:r>
                      <a:endParaRPr lang="fr-CA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21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 moins un champ Recettes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nettes ou Prix moyen par emballage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doit contenir une valeur valide.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une valeur dans au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moins un champ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Recettes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nettes ou Prix moyen par emballage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69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 moins un champ Recettes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nettes ou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Nombre d’emballages vendus doit contenir une valeur supérieure à 0.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une valeur supérieure à 0 dans au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moins u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 champ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Recettes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nettes ou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Nombre d’emballages vendus 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96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catégorie de client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({0}) n’est pas reconnue.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une catégorie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client valide.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03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code de catégorie de client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({0}) n’est pas reconnue.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un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code de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catégorie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client valide.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69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DIN ({0}) n’a aucune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date de première vente ou période de lancement enregistré dans le système.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envoyer un formulaire 1 avec une date de première vente à compliance@pmprb-cepmb.gc.ca avant de présenter les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données relatives à ce DIN.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913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DIN ({0}) archivé dans le système.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 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 brevets valides sont liés au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médicament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veuillez envoyer un formulaire 1 avec les nouveaux renseignements sur les brevets à compliance@pmprb-cepmb.gc.ca avant de présenter les données relatives à ce DIN. S’il n’y a pas de brevets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valides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veuillez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supprimer ce médicament de votre présentation.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19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DIN ({0}) non reconnu.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un DIN valide.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60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Posologie ({0}) ne correspond pas à la valeur enregistrée({1}).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le code de la forme posologique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tel que dans le gabarit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47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Forme posologique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({0}) non reconnue.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le code de la forme posologique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tel que dans le gabarit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96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Unité individuelle du médicament ({0}) non reconnue.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la concentration/unité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tel que dans le gabarit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47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Une case Original ou Modification doit contenir une valeur valide.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cocher une case pour indiquer s’il s’agit d’une présentation originale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ou modifiée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69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 moins un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des dossiers n’est pas présenté dans le format approprié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(.xls ou .xlsx). Veuillez présenter tous les dossiers dans le format indiqué.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présenter le dossier dans un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format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Excel valide.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17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Une seule case Original ou Modification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peut contenir une valeur valide.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cocher une case pour indiquer s’il s’agit d’une présentation originale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ou modifiée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89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Unité d’emballage ({0}) non reconnue.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la concentration/unité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tel que dans le gabarit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12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Région ({0}) non reconnue.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un code de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région valide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5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37475"/>
              </p:ext>
            </p:extLst>
          </p:nvPr>
        </p:nvGraphicFramePr>
        <p:xfrm>
          <a:off x="683568" y="836712"/>
          <a:ext cx="7344816" cy="5805066"/>
        </p:xfrm>
        <a:graphic>
          <a:graphicData uri="http://schemas.openxmlformats.org/drawingml/2006/table">
            <a:tbl>
              <a:tblPr/>
              <a:tblGrid>
                <a:gridCol w="3236890"/>
                <a:gridCol w="4107926"/>
              </a:tblGrid>
              <a:tr h="288034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Message d’erreur</a:t>
                      </a:r>
                      <a:endParaRPr lang="fr-CA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Description</a:t>
                      </a:r>
                      <a:endParaRPr lang="fr-CA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99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concentration/unité ({0}) ne correspond pas à la valeur enregistrée ({1}).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la concentration/unité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tel que dans le gabarit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99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prix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moyen par emballage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doit être 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supérieur à zéro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Si le produit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médicamenteux n’est pas vendu au pays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veuillez supprimer la rangée du pays de la section 5.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un prix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moyen par emballage supérieur à zéro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Si le produit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médicamenteux n’est pas vendu au pays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veuillez supprimer la rangée du pays de la section 5.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66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pays n’existe pas dans la base de données.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un code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pays valide.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999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DIN n’existe pas dans la base de données.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vous assurer que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le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DIN est correct et qu’un formulaire 1 a été présenté pour ce produit  à compliance@pmprb-cepmb.gc.ca avant de présenter les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données relatives à ce DIN.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67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DIN doit avoir une valeur.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entrer un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DIN valide.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33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forme posologique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n’existe pas dans la base de données.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le code de la forme posologique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tel que dans le gabarit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00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L’appellation générique du médicament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n’existe pas dans la base de données.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indiquer l’appellation générique tel que dans le gabarit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00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format d’emballage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doit être supérieur à 0.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entrer un format d’emballage valide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33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date du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champ De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n’est pas une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date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valide.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une date de début valide.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33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date du champ De doit être antérieure à la date du champ À.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vous assurer que la date de fin est postérieure à la date de début.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00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date du champ À n’est pas une date valide.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une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date de fin valide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6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province n’existe pas dans la base de données.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entrer un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code de province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valide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00"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forme posologique indiquée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 correspond pas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à la forme posologique présentée dans le formulaire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le code de la forme posologique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tel que dans le gabarit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6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concentration/unité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n’existe pas dans la base de données.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Veuillez entrer la concentration/unité</a:t>
                      </a:r>
                      <a:r>
                        <a:rPr lang="fr-CA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tel que dans le gabarit</a:t>
                      </a:r>
                      <a:r>
                        <a:rPr lang="fr-CA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fr-CA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2" marR="8892" marT="88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9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F7FFC3-73B7-44D4-80EF-FC22D8D17D6D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 dirty="0" smtClean="0">
              <a:solidFill>
                <a:srgbClr val="003366"/>
              </a:solidFill>
            </a:endParaRPr>
          </a:p>
        </p:txBody>
      </p:sp>
      <p:sp>
        <p:nvSpPr>
          <p:cNvPr id="50179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260648"/>
            <a:ext cx="7848600" cy="576064"/>
          </a:xfrm>
        </p:spPr>
        <p:txBody>
          <a:bodyPr/>
          <a:lstStyle/>
          <a:p>
            <a:pPr algn="ctr" eaLnBrk="1" hangingPunct="1"/>
            <a:r>
              <a:rPr lang="fr-CA" sz="3600" dirty="0" smtClean="0"/>
              <a:t>Aide relative au dépôt en ligne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68760"/>
            <a:ext cx="8077200" cy="54368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dirty="0" smtClean="0"/>
              <a:t>Pour toute question relative aux sujet suivants :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000" dirty="0" smtClean="0"/>
              <a:t>Gabarits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000" dirty="0" smtClean="0"/>
              <a:t>Inscription à l’outil de dépôt en ligne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000" dirty="0" smtClean="0"/>
              <a:t>Outil de dépôt en ligne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000" dirty="0" smtClean="0"/>
              <a:t>Précisions quant aux rapports d’erreur</a:t>
            </a:r>
          </a:p>
          <a:p>
            <a:pPr marL="342900" lvl="1" indent="0" eaLnBrk="1" hangingPunct="1">
              <a:lnSpc>
                <a:spcPct val="90000"/>
              </a:lnSpc>
              <a:buNone/>
            </a:pPr>
            <a:endParaRPr lang="fr-CA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 dirty="0" smtClean="0"/>
              <a:t>Christina Conlin 	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sz="2000" dirty="0" smtClean="0"/>
              <a:t>		Tél. : 613-948-9218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A" sz="2000" dirty="0" smtClean="0"/>
              <a:t>		Courriel : </a:t>
            </a:r>
            <a:r>
              <a:rPr lang="fr-CA" sz="2000" dirty="0" smtClean="0">
                <a:hlinkClick r:id="rId3"/>
              </a:rPr>
              <a:t>christina.conlin@pmprb-cepmb.gc.ca</a:t>
            </a:r>
            <a:endParaRPr lang="fr-CA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CA" sz="2000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2000" dirty="0" smtClean="0"/>
              <a:t>Heures :  </a:t>
            </a:r>
            <a:r>
              <a:rPr lang="fr-CA" sz="2000" dirty="0" smtClean="0"/>
              <a:t>Du </a:t>
            </a:r>
            <a:r>
              <a:rPr lang="fr-CA" sz="2000" dirty="0" smtClean="0"/>
              <a:t>lundi au vendredi, de 8 h à 16 h</a:t>
            </a:r>
            <a:endParaRPr lang="fr-CA" sz="18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CA" sz="18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CA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CA" sz="1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fr-CA" sz="1800" dirty="0" smtClean="0">
              <a:solidFill>
                <a:srgbClr val="FF3300"/>
              </a:solidFill>
            </a:endParaRPr>
          </a:p>
        </p:txBody>
      </p:sp>
      <p:sp>
        <p:nvSpPr>
          <p:cNvPr id="50181" name="Line 4"/>
          <p:cNvSpPr>
            <a:spLocks noChangeShapeType="1"/>
          </p:cNvSpPr>
          <p:nvPr/>
        </p:nvSpPr>
        <p:spPr bwMode="auto">
          <a:xfrm>
            <a:off x="1043608" y="1052736"/>
            <a:ext cx="8100392" cy="17512"/>
          </a:xfrm>
          <a:prstGeom prst="line">
            <a:avLst/>
          </a:prstGeom>
          <a:noFill/>
          <a:ln w="22225" cap="sq">
            <a:solidFill>
              <a:srgbClr val="20558A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5" y="260648"/>
            <a:ext cx="8077200" cy="7200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A" sz="2800" dirty="0"/>
              <a:t>Processus de dépôt pour la période de janvier à juin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8064896" cy="4978896"/>
          </a:xfrm>
        </p:spPr>
        <p:txBody>
          <a:bodyPr/>
          <a:lstStyle/>
          <a:p>
            <a:r>
              <a:rPr lang="fr-CA" dirty="0" smtClean="0"/>
              <a:t>Les gabarits pour la période de rapport de janvier à juin 2014 seront envoyés du 11 au 13 juin 2014</a:t>
            </a:r>
          </a:p>
          <a:p>
            <a:r>
              <a:rPr lang="fr-CA" dirty="0" smtClean="0"/>
              <a:t>Courriel du compte de la Conformité – les 16 et 17 juin 2014</a:t>
            </a:r>
          </a:p>
          <a:p>
            <a:pPr lvl="1"/>
            <a:r>
              <a:rPr lang="fr-CA" dirty="0" smtClean="0"/>
              <a:t>Nom d’utilisateur</a:t>
            </a:r>
          </a:p>
          <a:p>
            <a:pPr lvl="1"/>
            <a:r>
              <a:rPr lang="fr-CA" dirty="0" smtClean="0"/>
              <a:t>Instructions pour l’établissement de votre mot de passe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Les brevetés doivent entrer un nouveau mot de passe 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L’outil en ligne sera accessible sur le site Web du CEPMB le lundi 23 juin</a:t>
            </a:r>
            <a:endParaRPr lang="fr-CA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fr-CA" dirty="0" smtClean="0"/>
              <a:t>Accès à l’outil en ligne sous la rubrique « Êtes-vous un breveté? »</a:t>
            </a:r>
          </a:p>
          <a:p>
            <a:pPr>
              <a:lnSpc>
                <a:spcPct val="150000"/>
              </a:lnSpc>
            </a:pPr>
            <a:endParaRPr lang="fr-CA" dirty="0" smtClean="0"/>
          </a:p>
          <a:p>
            <a:pPr marL="342900" lvl="1" indent="0">
              <a:buNone/>
            </a:pPr>
            <a:endParaRPr lang="fr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/>
              <a:pPr>
                <a:defRPr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3608" y="836712"/>
            <a:ext cx="8100392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674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692696"/>
            <a:ext cx="7780337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8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5" y="260648"/>
            <a:ext cx="8077200" cy="72008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CA" sz="3200" dirty="0"/>
              <a:t>Outil de dépôt en ligne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8064896" cy="49788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A" dirty="0" smtClean="0"/>
              <a:t>Rajeunissement (contexte)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Justification du réaménagement/de la modernisation (avantages)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Prochaines étapes?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Dépôt en ligne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Voyons comment ça fonctionne!</a:t>
            </a:r>
          </a:p>
          <a:p>
            <a:endParaRPr lang="fr-CA" dirty="0" smtClean="0"/>
          </a:p>
          <a:p>
            <a:endParaRPr lang="fr-CA" dirty="0" smtClean="0"/>
          </a:p>
          <a:p>
            <a:pPr marL="342900" lvl="1" indent="0">
              <a:buNone/>
            </a:pPr>
            <a:endParaRPr lang="fr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8CDC-37CD-45BA-9FD3-818302BE525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336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3608" y="836712"/>
            <a:ext cx="8100392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7020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874" cy="48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5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4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" y="95666"/>
            <a:ext cx="7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2">
  <a:themeElements>
    <a:clrScheme name="Presentation 2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Presentation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2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 2">
  <a:themeElements>
    <a:clrScheme name="Presentation 2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Presentation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2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esentation 2">
  <a:themeElements>
    <a:clrScheme name="Presentation 2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Presentation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2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58157</TotalTime>
  <Words>1436</Words>
  <Application>Microsoft Office PowerPoint</Application>
  <PresentationFormat>On-screen Show (4:3)</PresentationFormat>
  <Paragraphs>174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Presentation 2</vt:lpstr>
      <vt:lpstr>Office Theme</vt:lpstr>
      <vt:lpstr>1_Presentation 2</vt:lpstr>
      <vt:lpstr>2_Presentation 2</vt:lpstr>
      <vt:lpstr>Conseil d’examen du prix des médicaments brevetés</vt:lpstr>
      <vt:lpstr>Aperçu</vt:lpstr>
      <vt:lpstr>Processus de dépôt pour la période de janvier à juin 2014</vt:lpstr>
      <vt:lpstr>PowerPoint Presentation</vt:lpstr>
      <vt:lpstr>Outil de dépôt en ligne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Formulaire 2, sections 1, 2 et 3</vt:lpstr>
      <vt:lpstr>Pratiques exemplaires : Dépôt</vt:lpstr>
      <vt:lpstr>Déclaration de « ventes nulles »</vt:lpstr>
      <vt:lpstr>Déclaration de « ventes nulles »</vt:lpstr>
      <vt:lpstr>PowerPoint Presentation</vt:lpstr>
      <vt:lpstr>Dépôt de rapports réglementaires semestriels : rapports d’erreurs</vt:lpstr>
      <vt:lpstr>Liste de vérification pour le dépôt réussi du formulaire 2</vt:lpstr>
      <vt:lpstr>PowerPoint Presentation</vt:lpstr>
      <vt:lpstr>PowerPoint Presentation</vt:lpstr>
      <vt:lpstr>Aide relative au dépôt en ligne</vt:lpstr>
    </vt:vector>
  </TitlesOfParts>
  <Manager>Gregory Gillespie</Manager>
  <Company>PMPRB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Canada's Patented Medicine Prices Review Board</dc:title>
  <dc:subject>PMPRB Presentation to Pharma Pricing Market Access Outlook Europe 2010</dc:subject>
  <dc:creator>Salma Pardhan</dc:creator>
  <cp:keywords>London</cp:keywords>
  <cp:lastModifiedBy>PMPRB-CEPMB</cp:lastModifiedBy>
  <cp:revision>2372</cp:revision>
  <cp:lastPrinted>2013-10-21T15:08:39Z</cp:lastPrinted>
  <dcterms:modified xsi:type="dcterms:W3CDTF">2014-06-23T14:54:13Z</dcterms:modified>
</cp:coreProperties>
</file>