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5"/>
  </p:notesMasterIdLst>
  <p:sldIdLst>
    <p:sldId id="310" r:id="rId5"/>
    <p:sldId id="259" r:id="rId6"/>
    <p:sldId id="311" r:id="rId7"/>
    <p:sldId id="277" r:id="rId8"/>
    <p:sldId id="313" r:id="rId9"/>
    <p:sldId id="327" r:id="rId10"/>
    <p:sldId id="328" r:id="rId11"/>
    <p:sldId id="329" r:id="rId12"/>
    <p:sldId id="334" r:id="rId13"/>
    <p:sldId id="312" r:id="rId14"/>
    <p:sldId id="330" r:id="rId15"/>
    <p:sldId id="332" r:id="rId16"/>
    <p:sldId id="333" r:id="rId17"/>
    <p:sldId id="319" r:id="rId18"/>
    <p:sldId id="320" r:id="rId19"/>
    <p:sldId id="321" r:id="rId20"/>
    <p:sldId id="322" r:id="rId21"/>
    <p:sldId id="323" r:id="rId22"/>
    <p:sldId id="336" r:id="rId23"/>
    <p:sldId id="324"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3BB"/>
    <a:srgbClr val="000000"/>
    <a:srgbClr val="096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426" autoAdjust="0"/>
    <p:restoredTop sz="71772" autoAdjust="0"/>
  </p:normalViewPr>
  <p:slideViewPr>
    <p:cSldViewPr snapToGrid="0" snapToObjects="1">
      <p:cViewPr>
        <p:scale>
          <a:sx n="100" d="100"/>
          <a:sy n="100" d="100"/>
        </p:scale>
        <p:origin x="-1956" y="-492"/>
      </p:cViewPr>
      <p:guideLst>
        <p:guide orient="horz" pos="2166"/>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5" d="100"/>
          <a:sy n="55" d="100"/>
        </p:scale>
        <p:origin x="-283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3"/>
            <c:invertIfNegative val="0"/>
            <c:bubble3D val="0"/>
            <c:spPr>
              <a:solidFill>
                <a:srgbClr val="FF0000"/>
              </a:solidFill>
            </c:spPr>
          </c:dPt>
          <c:dPt>
            <c:idx val="13"/>
            <c:invertIfNegative val="0"/>
            <c:bubble3D val="0"/>
            <c:spPr>
              <a:solidFill>
                <a:srgbClr val="FFFF00"/>
              </a:solidFill>
              <a:ln>
                <a:solidFill>
                  <a:schemeClr val="accent1"/>
                </a:solidFill>
              </a:ln>
            </c:spPr>
          </c:dPt>
          <c:dLbls>
            <c:txPr>
              <a:bodyPr rot="-5400000" vert="horz"/>
              <a:lstStyle/>
              <a:p>
                <a:pPr>
                  <a:defRPr/>
                </a:pPr>
                <a:endParaRPr lang="en-US"/>
              </a:p>
            </c:txPr>
            <c:showLegendKey val="0"/>
            <c:showVal val="1"/>
            <c:showCatName val="0"/>
            <c:showSerName val="0"/>
            <c:showPercent val="0"/>
            <c:showBubbleSize val="0"/>
            <c:showLeaderLines val="0"/>
          </c:dLbls>
          <c:cat>
            <c:strRef>
              <c:f>OECD!$C$5:$C$36</c:f>
              <c:strCache>
                <c:ptCount val="32"/>
                <c:pt idx="0">
                  <c:v>USA</c:v>
                </c:pt>
                <c:pt idx="1">
                  <c:v>Mexico</c:v>
                </c:pt>
                <c:pt idx="2">
                  <c:v>Japan</c:v>
                </c:pt>
                <c:pt idx="3">
                  <c:v>Canada</c:v>
                </c:pt>
                <c:pt idx="4">
                  <c:v>Switzerland</c:v>
                </c:pt>
                <c:pt idx="5">
                  <c:v>Germany</c:v>
                </c:pt>
                <c:pt idx="6">
                  <c:v>Chile</c:v>
                </c:pt>
                <c:pt idx="7">
                  <c:v>Sweden</c:v>
                </c:pt>
                <c:pt idx="8">
                  <c:v>New Zealand</c:v>
                </c:pt>
                <c:pt idx="9">
                  <c:v>Austria</c:v>
                </c:pt>
                <c:pt idx="10">
                  <c:v>Australia</c:v>
                </c:pt>
                <c:pt idx="11">
                  <c:v>Ireland</c:v>
                </c:pt>
                <c:pt idx="12">
                  <c:v>Finland</c:v>
                </c:pt>
                <c:pt idx="13">
                  <c:v>Median - OECD</c:v>
                </c:pt>
                <c:pt idx="14">
                  <c:v>Luxembourg</c:v>
                </c:pt>
                <c:pt idx="15">
                  <c:v>Spain</c:v>
                </c:pt>
                <c:pt idx="16">
                  <c:v>Italy</c:v>
                </c:pt>
                <c:pt idx="17">
                  <c:v>France</c:v>
                </c:pt>
                <c:pt idx="18">
                  <c:v>Belgium</c:v>
                </c:pt>
                <c:pt idx="19">
                  <c:v>Great Britain</c:v>
                </c:pt>
                <c:pt idx="20">
                  <c:v>Norway</c:v>
                </c:pt>
                <c:pt idx="21">
                  <c:v>Hungary</c:v>
                </c:pt>
                <c:pt idx="22">
                  <c:v>Slovakia</c:v>
                </c:pt>
                <c:pt idx="23">
                  <c:v>Portugal</c:v>
                </c:pt>
                <c:pt idx="24">
                  <c:v>Netherlands</c:v>
                </c:pt>
                <c:pt idx="25">
                  <c:v>Poland</c:v>
                </c:pt>
                <c:pt idx="26">
                  <c:v>Slovenia</c:v>
                </c:pt>
                <c:pt idx="27">
                  <c:v>Czech Republic</c:v>
                </c:pt>
                <c:pt idx="28">
                  <c:v>Estonia</c:v>
                </c:pt>
                <c:pt idx="29">
                  <c:v>Greece</c:v>
                </c:pt>
                <c:pt idx="30">
                  <c:v>South Korea</c:v>
                </c:pt>
                <c:pt idx="31">
                  <c:v>Turkey</c:v>
                </c:pt>
              </c:strCache>
            </c:strRef>
          </c:cat>
          <c:val>
            <c:numRef>
              <c:f>OECD!$D$5:$D$36</c:f>
              <c:numCache>
                <c:formatCode>0.00</c:formatCode>
                <c:ptCount val="32"/>
                <c:pt idx="0">
                  <c:v>2.21</c:v>
                </c:pt>
                <c:pt idx="1">
                  <c:v>1.04</c:v>
                </c:pt>
                <c:pt idx="2">
                  <c:v>1.04</c:v>
                </c:pt>
                <c:pt idx="3">
                  <c:v>1</c:v>
                </c:pt>
                <c:pt idx="4">
                  <c:v>0.98</c:v>
                </c:pt>
                <c:pt idx="5">
                  <c:v>0.96</c:v>
                </c:pt>
                <c:pt idx="6">
                  <c:v>0.9</c:v>
                </c:pt>
                <c:pt idx="7">
                  <c:v>0.87</c:v>
                </c:pt>
                <c:pt idx="8">
                  <c:v>0.86</c:v>
                </c:pt>
                <c:pt idx="9">
                  <c:v>0.82</c:v>
                </c:pt>
                <c:pt idx="10">
                  <c:v>0.8</c:v>
                </c:pt>
                <c:pt idx="11">
                  <c:v>0.78</c:v>
                </c:pt>
                <c:pt idx="12">
                  <c:v>0.77</c:v>
                </c:pt>
                <c:pt idx="13">
                  <c:v>0.74</c:v>
                </c:pt>
                <c:pt idx="14">
                  <c:v>0.74</c:v>
                </c:pt>
                <c:pt idx="15">
                  <c:v>0.73</c:v>
                </c:pt>
                <c:pt idx="16">
                  <c:v>0.73</c:v>
                </c:pt>
                <c:pt idx="17">
                  <c:v>0.72</c:v>
                </c:pt>
                <c:pt idx="18">
                  <c:v>0.72</c:v>
                </c:pt>
                <c:pt idx="19">
                  <c:v>0.72</c:v>
                </c:pt>
                <c:pt idx="20">
                  <c:v>0.69</c:v>
                </c:pt>
                <c:pt idx="21">
                  <c:v>0.68</c:v>
                </c:pt>
                <c:pt idx="22">
                  <c:v>0.66</c:v>
                </c:pt>
                <c:pt idx="23">
                  <c:v>0.66</c:v>
                </c:pt>
                <c:pt idx="24">
                  <c:v>0.66</c:v>
                </c:pt>
                <c:pt idx="25">
                  <c:v>0.64</c:v>
                </c:pt>
                <c:pt idx="26">
                  <c:v>0.64</c:v>
                </c:pt>
                <c:pt idx="27">
                  <c:v>0.61</c:v>
                </c:pt>
                <c:pt idx="28">
                  <c:v>0.6</c:v>
                </c:pt>
                <c:pt idx="29">
                  <c:v>0.57999999999999996</c:v>
                </c:pt>
                <c:pt idx="30">
                  <c:v>0.46</c:v>
                </c:pt>
                <c:pt idx="31">
                  <c:v>0.33</c:v>
                </c:pt>
              </c:numCache>
            </c:numRef>
          </c:val>
        </c:ser>
        <c:dLbls>
          <c:showLegendKey val="0"/>
          <c:showVal val="0"/>
          <c:showCatName val="0"/>
          <c:showSerName val="0"/>
          <c:showPercent val="0"/>
          <c:showBubbleSize val="0"/>
        </c:dLbls>
        <c:gapWidth val="150"/>
        <c:axId val="49398144"/>
        <c:axId val="49399680"/>
      </c:barChart>
      <c:catAx>
        <c:axId val="49398144"/>
        <c:scaling>
          <c:orientation val="minMax"/>
        </c:scaling>
        <c:delete val="0"/>
        <c:axPos val="b"/>
        <c:majorTickMark val="out"/>
        <c:minorTickMark val="none"/>
        <c:tickLblPos val="nextTo"/>
        <c:txPr>
          <a:bodyPr rot="-5400000" vert="horz"/>
          <a:lstStyle/>
          <a:p>
            <a:pPr>
              <a:defRPr/>
            </a:pPr>
            <a:endParaRPr lang="en-US"/>
          </a:p>
        </c:txPr>
        <c:crossAx val="49399680"/>
        <c:crosses val="autoZero"/>
        <c:auto val="1"/>
        <c:lblAlgn val="ctr"/>
        <c:lblOffset val="100"/>
        <c:noMultiLvlLbl val="0"/>
      </c:catAx>
      <c:valAx>
        <c:axId val="49399680"/>
        <c:scaling>
          <c:orientation val="minMax"/>
        </c:scaling>
        <c:delete val="0"/>
        <c:axPos val="l"/>
        <c:numFmt formatCode="0.00" sourceLinked="1"/>
        <c:majorTickMark val="out"/>
        <c:minorTickMark val="none"/>
        <c:tickLblPos val="nextTo"/>
        <c:crossAx val="49398144"/>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'R&amp;D'!$B$3</c:f>
              <c:strCache>
                <c:ptCount val="1"/>
                <c:pt idx="0">
                  <c:v>2000</c:v>
                </c:pt>
              </c:strCache>
            </c:strRef>
          </c:tx>
          <c:invertIfNegative val="0"/>
          <c:dPt>
            <c:idx val="1"/>
            <c:invertIfNegative val="0"/>
            <c:bubble3D val="0"/>
            <c:spPr>
              <a:solidFill>
                <a:srgbClr val="FF0000"/>
              </a:solidFill>
            </c:spPr>
          </c:dPt>
          <c:dPt>
            <c:idx val="2"/>
            <c:invertIfNegative val="0"/>
            <c:bubble3D val="0"/>
          </c:dPt>
          <c:dLbls>
            <c:showLegendKey val="0"/>
            <c:showVal val="1"/>
            <c:showCatName val="0"/>
            <c:showSerName val="0"/>
            <c:showPercent val="0"/>
            <c:showBubbleSize val="0"/>
            <c:showLeaderLines val="0"/>
          </c:dLbls>
          <c:cat>
            <c:strRef>
              <c:f>'R&amp;D'!$A$4:$A$12</c:f>
              <c:strCache>
                <c:ptCount val="9"/>
                <c:pt idx="0">
                  <c:v>Italy</c:v>
                </c:pt>
                <c:pt idx="1">
                  <c:v>Canada</c:v>
                </c:pt>
                <c:pt idx="2">
                  <c:v>France</c:v>
                </c:pt>
                <c:pt idx="3">
                  <c:v>Germany</c:v>
                </c:pt>
                <c:pt idx="4">
                  <c:v>USA</c:v>
                </c:pt>
                <c:pt idx="5">
                  <c:v>Mean</c:v>
                </c:pt>
                <c:pt idx="6">
                  <c:v>UK</c:v>
                </c:pt>
                <c:pt idx="7">
                  <c:v>Sweden</c:v>
                </c:pt>
                <c:pt idx="8">
                  <c:v>Switz.</c:v>
                </c:pt>
              </c:strCache>
            </c:strRef>
          </c:cat>
          <c:val>
            <c:numRef>
              <c:f>'R&amp;D'!$B$4:$B$12</c:f>
              <c:numCache>
                <c:formatCode>0.0%</c:formatCode>
                <c:ptCount val="9"/>
                <c:pt idx="0">
                  <c:v>6.2E-2</c:v>
                </c:pt>
                <c:pt idx="1">
                  <c:v>0.10099999999999999</c:v>
                </c:pt>
                <c:pt idx="2">
                  <c:v>0.16800000000000001</c:v>
                </c:pt>
                <c:pt idx="3">
                  <c:v>0.17300000000000001</c:v>
                </c:pt>
                <c:pt idx="4">
                  <c:v>0.184</c:v>
                </c:pt>
                <c:pt idx="5">
                  <c:v>0.20399999999999999</c:v>
                </c:pt>
                <c:pt idx="6">
                  <c:v>0.35100000000000003</c:v>
                </c:pt>
                <c:pt idx="7">
                  <c:v>0.44400000000000001</c:v>
                </c:pt>
                <c:pt idx="8">
                  <c:v>1.0249999999999999</c:v>
                </c:pt>
              </c:numCache>
            </c:numRef>
          </c:val>
        </c:ser>
        <c:dLbls>
          <c:showLegendKey val="0"/>
          <c:showVal val="0"/>
          <c:showCatName val="0"/>
          <c:showSerName val="0"/>
          <c:showPercent val="0"/>
          <c:showBubbleSize val="0"/>
        </c:dLbls>
        <c:gapWidth val="50"/>
        <c:axId val="74498432"/>
        <c:axId val="74499968"/>
      </c:barChart>
      <c:catAx>
        <c:axId val="74498432"/>
        <c:scaling>
          <c:orientation val="minMax"/>
        </c:scaling>
        <c:delete val="0"/>
        <c:axPos val="b"/>
        <c:majorTickMark val="out"/>
        <c:minorTickMark val="none"/>
        <c:tickLblPos val="nextTo"/>
        <c:txPr>
          <a:bodyPr rot="0" vert="horz"/>
          <a:lstStyle/>
          <a:p>
            <a:pPr>
              <a:defRPr/>
            </a:pPr>
            <a:endParaRPr lang="en-US"/>
          </a:p>
        </c:txPr>
        <c:crossAx val="74499968"/>
        <c:crosses val="autoZero"/>
        <c:auto val="1"/>
        <c:lblAlgn val="ctr"/>
        <c:lblOffset val="100"/>
        <c:tickLblSkip val="1"/>
        <c:noMultiLvlLbl val="0"/>
      </c:catAx>
      <c:valAx>
        <c:axId val="74499968"/>
        <c:scaling>
          <c:orientation val="minMax"/>
        </c:scaling>
        <c:delete val="0"/>
        <c:axPos val="l"/>
        <c:numFmt formatCode="0%" sourceLinked="0"/>
        <c:majorTickMark val="out"/>
        <c:minorTickMark val="none"/>
        <c:tickLblPos val="nextTo"/>
        <c:crossAx val="74498432"/>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'R&amp;D'!$F$3</c:f>
              <c:strCache>
                <c:ptCount val="1"/>
                <c:pt idx="0">
                  <c:v>2012</c:v>
                </c:pt>
              </c:strCache>
            </c:strRef>
          </c:tx>
          <c:invertIfNegative val="0"/>
          <c:dPt>
            <c:idx val="0"/>
            <c:invertIfNegative val="0"/>
            <c:bubble3D val="0"/>
            <c:spPr>
              <a:solidFill>
                <a:srgbClr val="FF0000"/>
              </a:solidFill>
            </c:spPr>
          </c:dPt>
          <c:dPt>
            <c:idx val="2"/>
            <c:invertIfNegative val="0"/>
            <c:bubble3D val="0"/>
          </c:dPt>
          <c:dLbls>
            <c:showLegendKey val="0"/>
            <c:showVal val="1"/>
            <c:showCatName val="0"/>
            <c:showSerName val="0"/>
            <c:showPercent val="0"/>
            <c:showBubbleSize val="0"/>
            <c:showLeaderLines val="0"/>
          </c:dLbls>
          <c:cat>
            <c:strRef>
              <c:f>'R&amp;D'!$E$4:$E$12</c:f>
              <c:strCache>
                <c:ptCount val="9"/>
                <c:pt idx="0">
                  <c:v>Canada</c:v>
                </c:pt>
                <c:pt idx="1">
                  <c:v>Italy</c:v>
                </c:pt>
                <c:pt idx="2">
                  <c:v>France</c:v>
                </c:pt>
                <c:pt idx="3">
                  <c:v>USA</c:v>
                </c:pt>
                <c:pt idx="4">
                  <c:v>Mean</c:v>
                </c:pt>
                <c:pt idx="5">
                  <c:v>Germany</c:v>
                </c:pt>
                <c:pt idx="6">
                  <c:v>Sweden</c:v>
                </c:pt>
                <c:pt idx="7">
                  <c:v>UK</c:v>
                </c:pt>
                <c:pt idx="8">
                  <c:v>Switz.</c:v>
                </c:pt>
              </c:strCache>
            </c:strRef>
          </c:cat>
          <c:val>
            <c:numRef>
              <c:f>'R&amp;D'!$F$4:$F$12</c:f>
              <c:numCache>
                <c:formatCode>0.0%</c:formatCode>
                <c:ptCount val="9"/>
                <c:pt idx="0">
                  <c:v>5.2999999999999999E-2</c:v>
                </c:pt>
                <c:pt idx="1">
                  <c:v>6.0999999999999999E-2</c:v>
                </c:pt>
                <c:pt idx="2">
                  <c:v>0.161</c:v>
                </c:pt>
                <c:pt idx="3">
                  <c:v>0.21</c:v>
                </c:pt>
                <c:pt idx="4">
                  <c:v>0.218</c:v>
                </c:pt>
                <c:pt idx="5">
                  <c:v>0.22</c:v>
                </c:pt>
                <c:pt idx="6">
                  <c:v>0.26800000000000002</c:v>
                </c:pt>
                <c:pt idx="7">
                  <c:v>0.34499999999999997</c:v>
                </c:pt>
                <c:pt idx="8">
                  <c:v>1.177</c:v>
                </c:pt>
              </c:numCache>
            </c:numRef>
          </c:val>
        </c:ser>
        <c:dLbls>
          <c:showLegendKey val="0"/>
          <c:showVal val="0"/>
          <c:showCatName val="0"/>
          <c:showSerName val="0"/>
          <c:showPercent val="0"/>
          <c:showBubbleSize val="0"/>
        </c:dLbls>
        <c:gapWidth val="50"/>
        <c:axId val="74835840"/>
        <c:axId val="74837376"/>
      </c:barChart>
      <c:catAx>
        <c:axId val="74835840"/>
        <c:scaling>
          <c:orientation val="minMax"/>
        </c:scaling>
        <c:delete val="0"/>
        <c:axPos val="b"/>
        <c:majorTickMark val="out"/>
        <c:minorTickMark val="none"/>
        <c:tickLblPos val="nextTo"/>
        <c:txPr>
          <a:bodyPr rot="0" vert="horz"/>
          <a:lstStyle/>
          <a:p>
            <a:pPr>
              <a:defRPr/>
            </a:pPr>
            <a:endParaRPr lang="en-US"/>
          </a:p>
        </c:txPr>
        <c:crossAx val="74837376"/>
        <c:crosses val="autoZero"/>
        <c:auto val="1"/>
        <c:lblAlgn val="ctr"/>
        <c:lblOffset val="100"/>
        <c:tickLblSkip val="1"/>
        <c:noMultiLvlLbl val="0"/>
      </c:catAx>
      <c:valAx>
        <c:axId val="74837376"/>
        <c:scaling>
          <c:orientation val="minMax"/>
          <c:max val="1.2"/>
        </c:scaling>
        <c:delete val="0"/>
        <c:axPos val="l"/>
        <c:numFmt formatCode="0%" sourceLinked="0"/>
        <c:majorTickMark val="out"/>
        <c:minorTickMark val="none"/>
        <c:tickLblPos val="nextTo"/>
        <c:crossAx val="74835840"/>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invertIfNegative val="0"/>
          <c:dPt>
            <c:idx val="1"/>
            <c:invertIfNegative val="0"/>
            <c:bubble3D val="0"/>
          </c:dPt>
          <c:dPt>
            <c:idx val="2"/>
            <c:invertIfNegative val="0"/>
            <c:bubble3D val="0"/>
          </c:dPt>
          <c:dLbls>
            <c:showLegendKey val="0"/>
            <c:showVal val="1"/>
            <c:showCatName val="0"/>
            <c:showSerName val="0"/>
            <c:showPercent val="0"/>
            <c:showBubbleSize val="0"/>
            <c:showLeaderLines val="0"/>
          </c:dLbls>
          <c:cat>
            <c:strRef>
              <c:f>'Turned Corner'!$C$6:$C$11</c:f>
              <c:strCache>
                <c:ptCount val="6"/>
                <c:pt idx="0">
                  <c:v>Total market</c:v>
                </c:pt>
                <c:pt idx="1">
                  <c:v>Total Brands</c:v>
                </c:pt>
                <c:pt idx="2">
                  <c:v>Biologics</c:v>
                </c:pt>
                <c:pt idx="3">
                  <c:v>Brands Excluding Biologics</c:v>
                </c:pt>
                <c:pt idx="4">
                  <c:v>Oncology</c:v>
                </c:pt>
                <c:pt idx="5">
                  <c:v>Generics</c:v>
                </c:pt>
              </c:strCache>
            </c:strRef>
          </c:cat>
          <c:val>
            <c:numRef>
              <c:f>'Turned Corner'!$D$6:$D$11</c:f>
              <c:numCache>
                <c:formatCode>0.0%</c:formatCode>
                <c:ptCount val="6"/>
                <c:pt idx="0">
                  <c:v>4.4000000000000004E-2</c:v>
                </c:pt>
                <c:pt idx="1">
                  <c:v>5.5999999999999994E-2</c:v>
                </c:pt>
                <c:pt idx="2">
                  <c:v>0.10400000000000001</c:v>
                </c:pt>
                <c:pt idx="3">
                  <c:v>3.4000000000000002E-2</c:v>
                </c:pt>
                <c:pt idx="4">
                  <c:v>0.12300000000000001</c:v>
                </c:pt>
                <c:pt idx="5">
                  <c:v>6.0000000000000001E-3</c:v>
                </c:pt>
              </c:numCache>
            </c:numRef>
          </c:val>
        </c:ser>
        <c:dLbls>
          <c:showLegendKey val="0"/>
          <c:showVal val="0"/>
          <c:showCatName val="0"/>
          <c:showSerName val="0"/>
          <c:showPercent val="0"/>
          <c:showBubbleSize val="0"/>
        </c:dLbls>
        <c:gapWidth val="50"/>
        <c:axId val="76372224"/>
        <c:axId val="78020608"/>
      </c:barChart>
      <c:catAx>
        <c:axId val="76372224"/>
        <c:scaling>
          <c:orientation val="maxMin"/>
        </c:scaling>
        <c:delete val="0"/>
        <c:axPos val="l"/>
        <c:majorTickMark val="out"/>
        <c:minorTickMark val="none"/>
        <c:tickLblPos val="nextTo"/>
        <c:txPr>
          <a:bodyPr rot="0" vert="horz"/>
          <a:lstStyle/>
          <a:p>
            <a:pPr>
              <a:defRPr/>
            </a:pPr>
            <a:endParaRPr lang="en-US"/>
          </a:p>
        </c:txPr>
        <c:crossAx val="78020608"/>
        <c:crosses val="autoZero"/>
        <c:auto val="1"/>
        <c:lblAlgn val="ctr"/>
        <c:lblOffset val="100"/>
        <c:noMultiLvlLbl val="0"/>
      </c:catAx>
      <c:valAx>
        <c:axId val="78020608"/>
        <c:scaling>
          <c:orientation val="minMax"/>
        </c:scaling>
        <c:delete val="0"/>
        <c:axPos val="b"/>
        <c:title>
          <c:tx>
            <c:rich>
              <a:bodyPr/>
              <a:lstStyle/>
              <a:p>
                <a:pPr>
                  <a:defRPr/>
                </a:pPr>
                <a:r>
                  <a:rPr lang="en-CA" dirty="0"/>
                  <a:t>Year-over-Year</a:t>
                </a:r>
                <a:r>
                  <a:rPr lang="en-CA" baseline="0" dirty="0"/>
                  <a:t> </a:t>
                </a:r>
                <a:r>
                  <a:rPr lang="en-CA" baseline="0" dirty="0" smtClean="0"/>
                  <a:t>Spending </a:t>
                </a:r>
                <a:r>
                  <a:rPr lang="en-CA" baseline="0" dirty="0"/>
                  <a:t>Growth </a:t>
                </a:r>
                <a:r>
                  <a:rPr lang="en-CA" baseline="0" dirty="0" smtClean="0"/>
                  <a:t>Rate 2014</a:t>
                </a:r>
                <a:endParaRPr lang="en-CA" dirty="0"/>
              </a:p>
            </c:rich>
          </c:tx>
          <c:layout/>
          <c:overlay val="0"/>
        </c:title>
        <c:numFmt formatCode="0%" sourceLinked="0"/>
        <c:majorTickMark val="out"/>
        <c:minorTickMark val="none"/>
        <c:tickLblPos val="nextTo"/>
        <c:crossAx val="76372224"/>
        <c:crosses val="max"/>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CA" dirty="0" smtClean="0"/>
              <a:t>Product Launch Revenues (2007-2014)</a:t>
            </a:r>
            <a:endParaRPr lang="en-CA" dirty="0"/>
          </a:p>
        </c:rich>
      </c:tx>
      <c:layout/>
      <c:overlay val="0"/>
    </c:title>
    <c:autoTitleDeleted val="0"/>
    <c:plotArea>
      <c:layout>
        <c:manualLayout>
          <c:layoutTarget val="inner"/>
          <c:xMode val="edge"/>
          <c:yMode val="edge"/>
          <c:x val="0.16405382682429093"/>
          <c:y val="0.12667365738309208"/>
          <c:w val="0.7065095698404199"/>
          <c:h val="0.72630104776034876"/>
        </c:manualLayout>
      </c:layout>
      <c:barChart>
        <c:barDir val="col"/>
        <c:grouping val="clustered"/>
        <c:varyColors val="0"/>
        <c:ser>
          <c:idx val="0"/>
          <c:order val="0"/>
          <c:tx>
            <c:strRef>
              <c:f>Sheet1!$B$15</c:f>
              <c:strCache>
                <c:ptCount val="1"/>
                <c:pt idx="0">
                  <c:v>Total Spending</c:v>
                </c:pt>
              </c:strCache>
            </c:strRef>
          </c:tx>
          <c:invertIfNegative val="0"/>
          <c:cat>
            <c:numRef>
              <c:f>Sheet1!$A$16:$A$23</c:f>
              <c:numCache>
                <c:formatCode>General</c:formatCode>
                <c:ptCount val="8"/>
                <c:pt idx="0">
                  <c:v>2007</c:v>
                </c:pt>
                <c:pt idx="1">
                  <c:v>2008</c:v>
                </c:pt>
                <c:pt idx="2">
                  <c:v>2009</c:v>
                </c:pt>
                <c:pt idx="3">
                  <c:v>2010</c:v>
                </c:pt>
                <c:pt idx="4">
                  <c:v>2011</c:v>
                </c:pt>
                <c:pt idx="5">
                  <c:v>2012</c:v>
                </c:pt>
                <c:pt idx="6">
                  <c:v>2013</c:v>
                </c:pt>
                <c:pt idx="7">
                  <c:v>2014</c:v>
                </c:pt>
              </c:numCache>
            </c:numRef>
          </c:cat>
          <c:val>
            <c:numRef>
              <c:f>Sheet1!$B$16:$B$23</c:f>
              <c:numCache>
                <c:formatCode>General</c:formatCode>
                <c:ptCount val="8"/>
                <c:pt idx="0">
                  <c:v>52.6</c:v>
                </c:pt>
                <c:pt idx="1">
                  <c:v>40.799999999999997</c:v>
                </c:pt>
                <c:pt idx="2">
                  <c:v>21.9</c:v>
                </c:pt>
                <c:pt idx="3">
                  <c:v>27.2</c:v>
                </c:pt>
                <c:pt idx="4">
                  <c:v>17.399999999999999</c:v>
                </c:pt>
                <c:pt idx="5">
                  <c:v>27.3</c:v>
                </c:pt>
                <c:pt idx="6">
                  <c:v>33.6</c:v>
                </c:pt>
                <c:pt idx="7">
                  <c:v>289</c:v>
                </c:pt>
              </c:numCache>
            </c:numRef>
          </c:val>
        </c:ser>
        <c:dLbls>
          <c:showLegendKey val="0"/>
          <c:showVal val="0"/>
          <c:showCatName val="0"/>
          <c:showSerName val="0"/>
          <c:showPercent val="0"/>
          <c:showBubbleSize val="0"/>
        </c:dLbls>
        <c:gapWidth val="50"/>
        <c:axId val="78213504"/>
        <c:axId val="78215040"/>
      </c:barChart>
      <c:lineChart>
        <c:grouping val="standard"/>
        <c:varyColors val="0"/>
        <c:ser>
          <c:idx val="1"/>
          <c:order val="1"/>
          <c:tx>
            <c:strRef>
              <c:f>Sheet1!$C$15</c:f>
              <c:strCache>
                <c:ptCount val="1"/>
                <c:pt idx="0">
                  <c:v>Per Product Launched</c:v>
                </c:pt>
              </c:strCache>
            </c:strRef>
          </c:tx>
          <c:marker>
            <c:symbol val="none"/>
          </c:marker>
          <c:cat>
            <c:numRef>
              <c:f>Sheet1!$A$16:$A$23</c:f>
              <c:numCache>
                <c:formatCode>General</c:formatCode>
                <c:ptCount val="8"/>
                <c:pt idx="0">
                  <c:v>2007</c:v>
                </c:pt>
                <c:pt idx="1">
                  <c:v>2008</c:v>
                </c:pt>
                <c:pt idx="2">
                  <c:v>2009</c:v>
                </c:pt>
                <c:pt idx="3">
                  <c:v>2010</c:v>
                </c:pt>
                <c:pt idx="4">
                  <c:v>2011</c:v>
                </c:pt>
                <c:pt idx="5">
                  <c:v>2012</c:v>
                </c:pt>
                <c:pt idx="6">
                  <c:v>2013</c:v>
                </c:pt>
                <c:pt idx="7">
                  <c:v>2014</c:v>
                </c:pt>
              </c:numCache>
            </c:numRef>
          </c:cat>
          <c:val>
            <c:numRef>
              <c:f>Sheet1!$C$16:$C$23</c:f>
              <c:numCache>
                <c:formatCode>General</c:formatCode>
                <c:ptCount val="8"/>
                <c:pt idx="0">
                  <c:v>2.5047619047619047</c:v>
                </c:pt>
                <c:pt idx="1">
                  <c:v>1.9428571428571426</c:v>
                </c:pt>
                <c:pt idx="2">
                  <c:v>1.1526315789473685</c:v>
                </c:pt>
                <c:pt idx="3">
                  <c:v>1.0880000000000001</c:v>
                </c:pt>
                <c:pt idx="4">
                  <c:v>1.0235294117647058</c:v>
                </c:pt>
                <c:pt idx="5">
                  <c:v>1.0920000000000001</c:v>
                </c:pt>
                <c:pt idx="6">
                  <c:v>1.2923076923076924</c:v>
                </c:pt>
                <c:pt idx="7">
                  <c:v>11.115384615384615</c:v>
                </c:pt>
              </c:numCache>
            </c:numRef>
          </c:val>
          <c:smooth val="0"/>
        </c:ser>
        <c:dLbls>
          <c:showLegendKey val="0"/>
          <c:showVal val="0"/>
          <c:showCatName val="0"/>
          <c:showSerName val="0"/>
          <c:showPercent val="0"/>
          <c:showBubbleSize val="0"/>
        </c:dLbls>
        <c:marker val="1"/>
        <c:smooth val="0"/>
        <c:axId val="78223232"/>
        <c:axId val="78221312"/>
      </c:lineChart>
      <c:catAx>
        <c:axId val="78213504"/>
        <c:scaling>
          <c:orientation val="minMax"/>
        </c:scaling>
        <c:delete val="0"/>
        <c:axPos val="b"/>
        <c:numFmt formatCode="General" sourceLinked="1"/>
        <c:majorTickMark val="none"/>
        <c:minorTickMark val="none"/>
        <c:tickLblPos val="nextTo"/>
        <c:crossAx val="78215040"/>
        <c:crosses val="autoZero"/>
        <c:auto val="1"/>
        <c:lblAlgn val="ctr"/>
        <c:lblOffset val="100"/>
        <c:noMultiLvlLbl val="0"/>
      </c:catAx>
      <c:valAx>
        <c:axId val="78215040"/>
        <c:scaling>
          <c:orientation val="minMax"/>
        </c:scaling>
        <c:delete val="0"/>
        <c:axPos val="l"/>
        <c:title>
          <c:tx>
            <c:rich>
              <a:bodyPr rot="-5400000" vert="horz"/>
              <a:lstStyle/>
              <a:p>
                <a:pPr>
                  <a:defRPr sz="1200"/>
                </a:pPr>
                <a:r>
                  <a:rPr lang="en-CA" sz="1200" dirty="0"/>
                  <a:t>Spending on New Active Substances (million C$)</a:t>
                </a:r>
              </a:p>
            </c:rich>
          </c:tx>
          <c:layout>
            <c:manualLayout>
              <c:xMode val="edge"/>
              <c:yMode val="edge"/>
              <c:x val="1.3507984207716758E-2"/>
              <c:y val="6.7312436094671232E-2"/>
            </c:manualLayout>
          </c:layout>
          <c:overlay val="0"/>
        </c:title>
        <c:numFmt formatCode="General" sourceLinked="1"/>
        <c:majorTickMark val="none"/>
        <c:minorTickMark val="none"/>
        <c:tickLblPos val="nextTo"/>
        <c:crossAx val="78213504"/>
        <c:crosses val="autoZero"/>
        <c:crossBetween val="between"/>
      </c:valAx>
      <c:valAx>
        <c:axId val="78221312"/>
        <c:scaling>
          <c:orientation val="minMax"/>
        </c:scaling>
        <c:delete val="0"/>
        <c:axPos val="r"/>
        <c:title>
          <c:tx>
            <c:rich>
              <a:bodyPr rot="-5400000" vert="horz"/>
              <a:lstStyle/>
              <a:p>
                <a:pPr>
                  <a:defRPr sz="1200"/>
                </a:pPr>
                <a:r>
                  <a:rPr lang="en-CA" sz="1200" dirty="0"/>
                  <a:t>Spending per Product </a:t>
                </a:r>
                <a:r>
                  <a:rPr lang="en-CA" sz="1200" dirty="0" smtClean="0"/>
                  <a:t>(million </a:t>
                </a:r>
                <a:r>
                  <a:rPr lang="en-CA" sz="1200" dirty="0"/>
                  <a:t>C$)</a:t>
                </a:r>
              </a:p>
            </c:rich>
          </c:tx>
          <c:layout/>
          <c:overlay val="0"/>
        </c:title>
        <c:numFmt formatCode="General" sourceLinked="1"/>
        <c:majorTickMark val="out"/>
        <c:minorTickMark val="none"/>
        <c:tickLblPos val="nextTo"/>
        <c:crossAx val="78223232"/>
        <c:crosses val="max"/>
        <c:crossBetween val="between"/>
      </c:valAx>
      <c:catAx>
        <c:axId val="78223232"/>
        <c:scaling>
          <c:orientation val="minMax"/>
        </c:scaling>
        <c:delete val="1"/>
        <c:axPos val="b"/>
        <c:numFmt formatCode="General" sourceLinked="1"/>
        <c:majorTickMark val="out"/>
        <c:minorTickMark val="none"/>
        <c:tickLblPos val="nextTo"/>
        <c:crossAx val="78221312"/>
        <c:crosses val="autoZero"/>
        <c:auto val="1"/>
        <c:lblAlgn val="ctr"/>
        <c:lblOffset val="100"/>
        <c:noMultiLvlLbl val="0"/>
      </c:catAx>
    </c:plotArea>
    <c:legend>
      <c:legendPos val="r"/>
      <c:layout>
        <c:manualLayout>
          <c:xMode val="edge"/>
          <c:yMode val="edge"/>
          <c:x val="0.15641373458981142"/>
          <c:y val="0.92220458071433586"/>
          <c:w val="0.78385557280539675"/>
          <c:h val="7.7185329709892461E-2"/>
        </c:manualLayout>
      </c:layout>
      <c:overlay val="0"/>
    </c:legend>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AD7FFE0-488E-4B9A-A2B0-07290F4C01F0}" type="datetimeFigureOut">
              <a:rPr lang="en-CA" smtClean="0"/>
              <a:t>10/12/2015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2C4043-670D-49C7-9A12-3A9038829CB4}" type="slidenum">
              <a:rPr lang="en-CA" smtClean="0"/>
              <a:t>‹#›</a:t>
            </a:fld>
            <a:endParaRPr lang="en-CA"/>
          </a:p>
        </p:txBody>
      </p:sp>
    </p:spTree>
    <p:extLst>
      <p:ext uri="{BB962C8B-B14F-4D97-AF65-F5344CB8AC3E}">
        <p14:creationId xmlns:p14="http://schemas.microsoft.com/office/powerpoint/2010/main" val="168679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2C4043-670D-49C7-9A12-3A9038829CB4}" type="slidenum">
              <a:rPr lang="en-CA" smtClean="0"/>
              <a:t>1</a:t>
            </a:fld>
            <a:endParaRPr lang="en-CA"/>
          </a:p>
        </p:txBody>
      </p:sp>
    </p:spTree>
    <p:extLst>
      <p:ext uri="{BB962C8B-B14F-4D97-AF65-F5344CB8AC3E}">
        <p14:creationId xmlns:p14="http://schemas.microsoft.com/office/powerpoint/2010/main" val="182162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E2C4043-670D-49C7-9A12-3A9038829CB4}" type="slidenum">
              <a:rPr lang="en-CA" smtClean="0"/>
              <a:t>2</a:t>
            </a:fld>
            <a:endParaRPr lang="en-CA"/>
          </a:p>
        </p:txBody>
      </p:sp>
    </p:spTree>
    <p:extLst>
      <p:ext uri="{BB962C8B-B14F-4D97-AF65-F5344CB8AC3E}">
        <p14:creationId xmlns:p14="http://schemas.microsoft.com/office/powerpoint/2010/main" val="2655085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smtClean="0"/>
              <a:t>Click to edit Master subtitle style</a:t>
            </a:r>
            <a:endParaRPr lang="en-US"/>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solidFill>
                  <a:srgbClr val="000000"/>
                </a:solidFill>
              </a:defRPr>
            </a:lvl1pPr>
          </a:lstStyle>
          <a:p>
            <a:fld id="{9AE01BED-D8E1-49C6-9412-EC47A3C5AB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 Slide Defaul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5350"/>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253148" y="1100547"/>
            <a:ext cx="8662251" cy="5060032"/>
          </a:xfrm>
        </p:spPr>
        <p:txBody>
          <a:bodyPr/>
          <a:lstStyle>
            <a:lvl1pPr marL="228600" indent="-228600">
              <a:buFont typeface="Arial" panose="020B0604020202020204" pitchFamily="34" charset="0"/>
              <a:buChar char="•"/>
              <a:defRPr b="0" baseline="0">
                <a:solidFill>
                  <a:srgbClr val="000000"/>
                </a:solidFill>
              </a:defRPr>
            </a:lvl1pPr>
            <a:lvl2pPr marL="571500" indent="-228600">
              <a:buFont typeface="Arial" panose="020B0604020202020204" pitchFamily="34" charset="0"/>
              <a:buChar char="•"/>
              <a:defRPr baseline="0">
                <a:solidFill>
                  <a:srgbClr val="000000"/>
                </a:solidFill>
              </a:defRPr>
            </a:lvl2pPr>
            <a:lvl3pPr marL="863600" indent="-177800">
              <a:buFont typeface="Arial" panose="020B0604020202020204" pitchFamily="34" charset="0"/>
              <a:buChar char="•"/>
              <a:defRPr baseline="0">
                <a:solidFill>
                  <a:srgbClr val="000000"/>
                </a:solidFill>
              </a:defRPr>
            </a:lvl3pPr>
            <a:lvl4pPr marL="1257300" indent="-228600">
              <a:buFont typeface="Arial" panose="020B0604020202020204" pitchFamily="34" charset="0"/>
              <a:buChar char="•"/>
              <a:defRPr baseline="0">
                <a:solidFill>
                  <a:srgbClr val="000000"/>
                </a:solidFill>
              </a:defRPr>
            </a:lvl4pPr>
            <a:lvl5pPr marL="1600200" indent="-228600">
              <a:buFont typeface="Arial" panose="020B0604020202020204" pitchFamily="34" charset="0"/>
              <a:buChar char="•"/>
              <a:defRPr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307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78" y="0"/>
            <a:ext cx="9172576"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86750" y="6019800"/>
            <a:ext cx="8572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675346"/>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5"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fld id="{9AE01BED-D8E1-49C6-9412-EC47A3C5ABFB}" type="slidenum">
              <a:rPr lang="en-US" smtClean="0"/>
              <a:pPr/>
              <a:t>‹#›</a:t>
            </a:fld>
            <a:endParaRPr lang="en-US"/>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a:defRPr/>
            </a:pPr>
            <a:endParaRPr lang="en-CA">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beral.ca/realchange/investing-in-health-and-home-car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6" y="0"/>
            <a:ext cx="92173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5"/>
          <p:cNvSpPr>
            <a:spLocks noGrp="1"/>
          </p:cNvSpPr>
          <p:nvPr>
            <p:ph type="subTitle" idx="1"/>
          </p:nvPr>
        </p:nvSpPr>
        <p:spPr>
          <a:xfrm>
            <a:off x="238125" y="4013200"/>
            <a:ext cx="2174875" cy="1250950"/>
          </a:xfrm>
        </p:spPr>
        <p:txBody>
          <a:bodyPr/>
          <a:lstStyle/>
          <a:p>
            <a:r>
              <a:rPr lang="en-CA" sz="1800" b="1" dirty="0" smtClean="0">
                <a:solidFill>
                  <a:srgbClr val="1353BB"/>
                </a:solidFill>
                <a:latin typeface="+mj-lt"/>
                <a:cs typeface="Arial" panose="020B0604020202020204" pitchFamily="34" charset="0"/>
              </a:rPr>
              <a:t>Douglas Clark</a:t>
            </a:r>
          </a:p>
          <a:p>
            <a:r>
              <a:rPr lang="en-CA" sz="1800" b="1" dirty="0" smtClean="0">
                <a:solidFill>
                  <a:srgbClr val="1353BB"/>
                </a:solidFill>
                <a:latin typeface="+mj-lt"/>
                <a:cs typeface="Arial" panose="020B0604020202020204" pitchFamily="34" charset="0"/>
              </a:rPr>
              <a:t>Executive Director</a:t>
            </a:r>
          </a:p>
          <a:p>
            <a:r>
              <a:rPr lang="en-CA" sz="1800" b="1" dirty="0" smtClean="0">
                <a:solidFill>
                  <a:srgbClr val="1353BB"/>
                </a:solidFill>
                <a:latin typeface="+mj-lt"/>
                <a:cs typeface="Arial" panose="020B0604020202020204" pitchFamily="34" charset="0"/>
              </a:rPr>
              <a:t>PMPRB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6335433"/>
            <a:ext cx="1524000" cy="38975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5" y="0"/>
            <a:ext cx="4491810" cy="1238249"/>
          </a:xfrm>
          <a:prstGeom prst="rect">
            <a:avLst/>
          </a:prstGeom>
        </p:spPr>
      </p:pic>
    </p:spTree>
    <p:extLst>
      <p:ext uri="{BB962C8B-B14F-4D97-AF65-F5344CB8AC3E}">
        <p14:creationId xmlns:p14="http://schemas.microsoft.com/office/powerpoint/2010/main" val="4182664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What’s Changed?</a:t>
            </a:r>
            <a:endParaRPr lang="en-US" b="0" dirty="0" smtClean="0">
              <a:solidFill>
                <a:schemeClr val="bg1"/>
              </a:solidFill>
            </a:endParaRPr>
          </a:p>
        </p:txBody>
      </p:sp>
      <p:sp>
        <p:nvSpPr>
          <p:cNvPr id="27650" name="Content Placeholder 2"/>
          <p:cNvSpPr>
            <a:spLocks noGrp="1"/>
          </p:cNvSpPr>
          <p:nvPr>
            <p:ph idx="1"/>
          </p:nvPr>
        </p:nvSpPr>
        <p:spPr>
          <a:xfrm>
            <a:off x="4305300" y="1100547"/>
            <a:ext cx="4591050" cy="1709328"/>
          </a:xfrm>
        </p:spPr>
        <p:txBody>
          <a:bodyPr/>
          <a:lstStyle/>
          <a:p>
            <a:pPr marL="0" indent="0">
              <a:lnSpc>
                <a:spcPts val="1800"/>
              </a:lnSpc>
              <a:buNone/>
              <a:defRPr/>
            </a:pPr>
            <a:r>
              <a:rPr lang="en-CA" sz="2000" dirty="0"/>
              <a:t>N</a:t>
            </a:r>
            <a:r>
              <a:rPr lang="en-CA" sz="2000" dirty="0" smtClean="0"/>
              <a:t>et growth in spending has been low recently because of the “pull” effects of generic substitution and generic price reductions.</a:t>
            </a:r>
          </a:p>
          <a:p>
            <a:pPr marL="0" indent="0">
              <a:lnSpc>
                <a:spcPts val="1800"/>
              </a:lnSpc>
              <a:buNone/>
              <a:defRPr/>
            </a:pPr>
            <a:endParaRPr lang="en-CA" sz="2000" b="0" dirty="0"/>
          </a:p>
          <a:p>
            <a:pPr marL="0" indent="0">
              <a:lnSpc>
                <a:spcPts val="1800"/>
              </a:lnSpc>
              <a:buNone/>
              <a:defRPr/>
            </a:pPr>
            <a:r>
              <a:rPr lang="en-CA" sz="2000" dirty="0" smtClean="0"/>
              <a:t>The cost drivers behind “push” effects are growing and posing an increased challenge.</a:t>
            </a:r>
            <a:endParaRPr lang="en-US" sz="2000" b="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10</a:t>
            </a:fld>
            <a:endParaRPr lang="en-US"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376332"/>
            <a:ext cx="3581400" cy="525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253148" y="1100547"/>
            <a:ext cx="8662251" cy="756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en-CA" sz="2000" b="1" kern="0" dirty="0" smtClean="0"/>
              <a:t>Cost Drivers</a:t>
            </a:r>
            <a:endParaRPr lang="en-CA" sz="2000" kern="0" dirty="0" smtClean="0"/>
          </a:p>
          <a:p>
            <a:pPr marL="0" indent="0" defTabSz="914400">
              <a:lnSpc>
                <a:spcPts val="1800"/>
              </a:lnSpc>
              <a:buFont typeface="Arial" panose="020B0604020202020204" pitchFamily="34" charset="0"/>
              <a:buNone/>
              <a:defRPr/>
            </a:pPr>
            <a:endParaRPr lang="en-US" sz="2000" kern="0" dirty="0" smtClean="0"/>
          </a:p>
          <a:p>
            <a:pPr marL="0" indent="0" defTabSz="914400">
              <a:lnSpc>
                <a:spcPts val="1800"/>
              </a:lnSpc>
              <a:buFont typeface="Arial" panose="020B0604020202020204" pitchFamily="34" charset="0"/>
              <a:buNone/>
              <a:defRPr/>
            </a:pPr>
            <a:endParaRPr lang="en-US" sz="2000" kern="0" dirty="0" smtClean="0"/>
          </a:p>
          <a:p>
            <a:pPr marL="0" indent="0" defTabSz="914400">
              <a:lnSpc>
                <a:spcPts val="1800"/>
              </a:lnSpc>
              <a:buFont typeface="Arial" panose="020B0604020202020204" pitchFamily="34" charset="0"/>
              <a:buNone/>
              <a:defRPr/>
            </a:pPr>
            <a:endParaRPr lang="en-US" sz="2000" kern="0" dirty="0"/>
          </a:p>
        </p:txBody>
      </p:sp>
      <p:sp>
        <p:nvSpPr>
          <p:cNvPr id="11" name="Rectangle 10"/>
          <p:cNvSpPr/>
          <p:nvPr/>
        </p:nvSpPr>
        <p:spPr>
          <a:xfrm>
            <a:off x="4562475" y="6111351"/>
            <a:ext cx="4133850" cy="215444"/>
          </a:xfrm>
          <a:prstGeom prst="rect">
            <a:avLst/>
          </a:prstGeom>
        </p:spPr>
        <p:txBody>
          <a:bodyPr wrap="square">
            <a:spAutoFit/>
          </a:bodyPr>
          <a:lstStyle/>
          <a:p>
            <a:pPr algn="r"/>
            <a:r>
              <a:rPr lang="en-US" sz="800" dirty="0">
                <a:solidFill>
                  <a:srgbClr val="000000"/>
                </a:solidFill>
              </a:rPr>
              <a:t>Source: </a:t>
            </a:r>
            <a:r>
              <a:rPr lang="en-US" sz="800" dirty="0" smtClean="0">
                <a:solidFill>
                  <a:srgbClr val="000000"/>
                </a:solidFill>
              </a:rPr>
              <a:t>IMS Brogan. Canadian Drug Stores and Hospitals Purchases, MAT December 2014</a:t>
            </a:r>
            <a:endParaRPr lang="en-CA" sz="800" dirty="0">
              <a:solidFill>
                <a:srgbClr val="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1123999237"/>
              </p:ext>
            </p:extLst>
          </p:nvPr>
        </p:nvGraphicFramePr>
        <p:xfrm>
          <a:off x="4219574" y="2809875"/>
          <a:ext cx="4676776" cy="3305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2214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What’s Changed?</a:t>
            </a:r>
            <a:endParaRPr lang="en-US" b="0" dirty="0" smtClean="0">
              <a:solidFill>
                <a:schemeClr val="bg1"/>
              </a:solidFill>
            </a:endParaRPr>
          </a:p>
        </p:txBody>
      </p:sp>
      <p:sp>
        <p:nvSpPr>
          <p:cNvPr id="27650" name="Content Placeholder 2"/>
          <p:cNvSpPr>
            <a:spLocks noGrp="1"/>
          </p:cNvSpPr>
          <p:nvPr>
            <p:ph idx="1"/>
          </p:nvPr>
        </p:nvSpPr>
        <p:spPr>
          <a:xfrm>
            <a:off x="253148" y="1100547"/>
            <a:ext cx="8662251" cy="1240317"/>
          </a:xfrm>
        </p:spPr>
        <p:txBody>
          <a:bodyPr/>
          <a:lstStyle/>
          <a:p>
            <a:pPr marL="0" indent="0">
              <a:lnSpc>
                <a:spcPts val="1800"/>
              </a:lnSpc>
              <a:buNone/>
              <a:defRPr/>
            </a:pPr>
            <a:r>
              <a:rPr lang="en-CA" sz="2000" b="1" dirty="0" smtClean="0"/>
              <a:t>Provincial joint price negotiations</a:t>
            </a:r>
            <a:endParaRPr lang="en-CA" sz="2000" dirty="0" smtClean="0"/>
          </a:p>
          <a:p>
            <a:pPr marL="0" indent="0">
              <a:lnSpc>
                <a:spcPts val="1800"/>
              </a:lnSpc>
              <a:buNone/>
              <a:defRPr/>
            </a:pPr>
            <a:endParaRPr lang="en-CA" sz="2000" b="1" dirty="0"/>
          </a:p>
          <a:p>
            <a:pPr marL="0" indent="0">
              <a:lnSpc>
                <a:spcPts val="1800"/>
              </a:lnSpc>
              <a:buNone/>
              <a:defRPr/>
            </a:pPr>
            <a:r>
              <a:rPr lang="en-CA" sz="2000" dirty="0" smtClean="0"/>
              <a:t>Provinces and territories have been able to improve their negotiating positions through the </a:t>
            </a:r>
            <a:r>
              <a:rPr lang="en-CA" sz="2000" dirty="0" err="1" smtClean="0"/>
              <a:t>pCPA</a:t>
            </a:r>
            <a:r>
              <a:rPr lang="en-CA" sz="2000" dirty="0" smtClean="0"/>
              <a:t>. </a:t>
            </a:r>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11</a:t>
            </a:fld>
            <a:endParaRPr lang="en-US" dirty="0">
              <a:solidFill>
                <a:schemeClr val="tx1"/>
              </a:solidFill>
            </a:endParaRPr>
          </a:p>
        </p:txBody>
      </p:sp>
      <p:sp>
        <p:nvSpPr>
          <p:cNvPr id="7" name="TextBox 6"/>
          <p:cNvSpPr txBox="1"/>
          <p:nvPr/>
        </p:nvSpPr>
        <p:spPr>
          <a:xfrm>
            <a:off x="6836246" y="6301172"/>
            <a:ext cx="1512168" cy="215444"/>
          </a:xfrm>
          <a:prstGeom prst="rect">
            <a:avLst/>
          </a:prstGeom>
          <a:noFill/>
        </p:spPr>
        <p:txBody>
          <a:bodyPr wrap="square" rtlCol="0">
            <a:spAutoFit/>
          </a:bodyPr>
          <a:lstStyle/>
          <a:p>
            <a:pPr algn="r"/>
            <a:r>
              <a:rPr lang="en-CA" sz="800" dirty="0" smtClean="0">
                <a:solidFill>
                  <a:srgbClr val="000000"/>
                </a:solidFill>
              </a:rPr>
              <a:t>Source: CIHI (2014)</a:t>
            </a:r>
            <a:endParaRPr lang="en-CA" sz="800" dirty="0">
              <a:solidFill>
                <a:srgbClr val="000000"/>
              </a:solidFill>
            </a:endParaRPr>
          </a:p>
        </p:txBody>
      </p:sp>
      <p:sp>
        <p:nvSpPr>
          <p:cNvPr id="10" name="Content Placeholder 2"/>
          <p:cNvSpPr txBox="1">
            <a:spLocks/>
          </p:cNvSpPr>
          <p:nvPr/>
        </p:nvSpPr>
        <p:spPr bwMode="auto">
          <a:xfrm>
            <a:off x="259244" y="2478243"/>
            <a:ext cx="4513923" cy="25875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en-CA" sz="2000" kern="0" dirty="0" smtClean="0"/>
              <a:t>As of October, Quebec has formally joined the </a:t>
            </a:r>
            <a:r>
              <a:rPr lang="en-CA" sz="2000" kern="0" dirty="0" err="1" smtClean="0"/>
              <a:t>pCPA</a:t>
            </a:r>
            <a:r>
              <a:rPr lang="en-CA" sz="2000" kern="0" dirty="0" smtClean="0"/>
              <a:t> for both brand and generic products.</a:t>
            </a:r>
          </a:p>
          <a:p>
            <a:pPr marL="0" indent="0" defTabSz="914400">
              <a:lnSpc>
                <a:spcPts val="1800"/>
              </a:lnSpc>
              <a:buFont typeface="Arial" panose="020B0604020202020204" pitchFamily="34" charset="0"/>
              <a:buNone/>
              <a:defRPr/>
            </a:pPr>
            <a:endParaRPr lang="en-CA" sz="2000" kern="0" dirty="0"/>
          </a:p>
          <a:p>
            <a:pPr marL="0" indent="0" defTabSz="914400">
              <a:lnSpc>
                <a:spcPts val="1800"/>
              </a:lnSpc>
              <a:buFont typeface="Arial" panose="020B0604020202020204" pitchFamily="34" charset="0"/>
              <a:buNone/>
              <a:defRPr/>
            </a:pPr>
            <a:r>
              <a:rPr lang="en-CA" sz="2000" kern="0" dirty="0" smtClean="0"/>
              <a:t>82 joint negotiations on brand drugs have been completed at last count. </a:t>
            </a:r>
          </a:p>
          <a:p>
            <a:pPr marL="0" indent="0" defTabSz="914400">
              <a:lnSpc>
                <a:spcPts val="1800"/>
              </a:lnSpc>
              <a:buFont typeface="Arial" panose="020B0604020202020204" pitchFamily="34" charset="0"/>
              <a:buNone/>
              <a:defRPr/>
            </a:pPr>
            <a:endParaRPr lang="en-CA" sz="2000" kern="0" dirty="0"/>
          </a:p>
          <a:p>
            <a:pPr marL="0" indent="0" defTabSz="914400">
              <a:lnSpc>
                <a:spcPts val="1800"/>
              </a:lnSpc>
              <a:buFont typeface="Arial" panose="020B0604020202020204" pitchFamily="34" charset="0"/>
              <a:buNone/>
              <a:defRPr/>
            </a:pPr>
            <a:endParaRPr lang="en-US" sz="2000" kern="0" dirty="0" smtClean="0"/>
          </a:p>
          <a:p>
            <a:pPr marL="0" indent="0" defTabSz="914400">
              <a:lnSpc>
                <a:spcPts val="1800"/>
              </a:lnSpc>
              <a:buFont typeface="Arial" panose="020B0604020202020204" pitchFamily="34" charset="0"/>
              <a:buNone/>
              <a:defRPr/>
            </a:pPr>
            <a:endParaRPr lang="en-US" sz="2000" kern="0" dirty="0" smtClean="0"/>
          </a:p>
          <a:p>
            <a:pPr marL="0" indent="0" defTabSz="914400">
              <a:lnSpc>
                <a:spcPts val="1800"/>
              </a:lnSpc>
              <a:buFont typeface="Arial" panose="020B0604020202020204" pitchFamily="34" charset="0"/>
              <a:buNone/>
              <a:defRPr/>
            </a:pPr>
            <a:endParaRPr lang="en-US" sz="2000" kern="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4" y="2574417"/>
            <a:ext cx="38004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bwMode="auto">
          <a:xfrm>
            <a:off x="259244" y="4608795"/>
            <a:ext cx="8662251" cy="749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en-CA" sz="2000" kern="0" dirty="0" smtClean="0"/>
              <a:t>To date, joint negotiations on brand name drugs and generic price reductions have resulted in more than $500 million in annual savings for public plans.</a:t>
            </a:r>
          </a:p>
          <a:p>
            <a:pPr marL="0" indent="0" defTabSz="914400">
              <a:lnSpc>
                <a:spcPts val="1800"/>
              </a:lnSpc>
              <a:buFont typeface="Arial" panose="020B0604020202020204" pitchFamily="34" charset="0"/>
              <a:buNone/>
              <a:defRPr/>
            </a:pPr>
            <a:endParaRPr lang="en-CA" sz="2000" kern="0" dirty="0"/>
          </a:p>
          <a:p>
            <a:pPr marL="0" indent="0" defTabSz="914400">
              <a:lnSpc>
                <a:spcPts val="1800"/>
              </a:lnSpc>
              <a:buNone/>
              <a:defRPr/>
            </a:pPr>
            <a:r>
              <a:rPr lang="en-CA" sz="2000" kern="0" dirty="0" smtClean="0"/>
              <a:t>For first time ever, a collection of </a:t>
            </a:r>
            <a:r>
              <a:rPr lang="en-CA" sz="2000" kern="0" smtClean="0"/>
              <a:t>provinces is </a:t>
            </a:r>
            <a:r>
              <a:rPr lang="en-CA" sz="2000" kern="0" dirty="0" smtClean="0"/>
              <a:t>intervening in excessive price hearing before </a:t>
            </a:r>
            <a:r>
              <a:rPr lang="en-CA" sz="2000" kern="0" dirty="0"/>
              <a:t>the </a:t>
            </a:r>
            <a:r>
              <a:rPr lang="en-CA" sz="2000" kern="0" dirty="0" smtClean="0"/>
              <a:t>PMPRB.</a:t>
            </a:r>
            <a:endParaRPr lang="en-US" sz="2000" kern="0" dirty="0"/>
          </a:p>
          <a:p>
            <a:pPr marL="0" indent="0" defTabSz="914400">
              <a:lnSpc>
                <a:spcPts val="1800"/>
              </a:lnSpc>
              <a:buFont typeface="Arial" panose="020B0604020202020204" pitchFamily="34" charset="0"/>
              <a:buNone/>
              <a:defRPr/>
            </a:pPr>
            <a:endParaRPr lang="en-CA" sz="2000" kern="0" dirty="0" smtClean="0"/>
          </a:p>
        </p:txBody>
      </p:sp>
    </p:spTree>
    <p:extLst>
      <p:ext uri="{BB962C8B-B14F-4D97-AF65-F5344CB8AC3E}">
        <p14:creationId xmlns:p14="http://schemas.microsoft.com/office/powerpoint/2010/main" val="2436949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What’s Changed?</a:t>
            </a:r>
            <a:endParaRPr lang="en-US" b="0" dirty="0" smtClean="0">
              <a:solidFill>
                <a:schemeClr val="bg1"/>
              </a:solidFill>
            </a:endParaRPr>
          </a:p>
        </p:txBody>
      </p:sp>
      <p:sp>
        <p:nvSpPr>
          <p:cNvPr id="27650" name="Content Placeholder 2"/>
          <p:cNvSpPr>
            <a:spLocks noGrp="1"/>
          </p:cNvSpPr>
          <p:nvPr>
            <p:ph idx="1"/>
          </p:nvPr>
        </p:nvSpPr>
        <p:spPr>
          <a:xfrm>
            <a:off x="253148" y="1100547"/>
            <a:ext cx="8662251" cy="3938178"/>
          </a:xfrm>
        </p:spPr>
        <p:txBody>
          <a:bodyPr/>
          <a:lstStyle/>
          <a:p>
            <a:pPr marL="0" indent="0">
              <a:lnSpc>
                <a:spcPts val="1800"/>
              </a:lnSpc>
              <a:buNone/>
              <a:defRPr/>
            </a:pPr>
            <a:r>
              <a:rPr lang="en-CA" sz="2000" b="1" dirty="0" smtClean="0"/>
              <a:t>International price referencing + non-transparent pricing = market segmentation and price discrimination</a:t>
            </a:r>
            <a:endParaRPr lang="en-CA" sz="2000" dirty="0" smtClean="0"/>
          </a:p>
          <a:p>
            <a:pPr marL="0" indent="0">
              <a:lnSpc>
                <a:spcPts val="1800"/>
              </a:lnSpc>
              <a:buNone/>
              <a:defRPr/>
            </a:pPr>
            <a:endParaRPr lang="en-CA" sz="2000" b="1" dirty="0"/>
          </a:p>
          <a:p>
            <a:pPr marL="0" indent="0">
              <a:lnSpc>
                <a:spcPts val="1800"/>
              </a:lnSpc>
              <a:buNone/>
              <a:defRPr/>
            </a:pPr>
            <a:r>
              <a:rPr lang="en-CA" sz="2000" dirty="0" smtClean="0"/>
              <a:t>To </a:t>
            </a:r>
            <a:r>
              <a:rPr lang="en-CA" sz="2000" dirty="0"/>
              <a:t>preserve </a:t>
            </a:r>
            <a:r>
              <a:rPr lang="en-CA" sz="2000" dirty="0" smtClean="0"/>
              <a:t>the </a:t>
            </a:r>
            <a:r>
              <a:rPr lang="en-CA" sz="2000" dirty="0"/>
              <a:t>ability to price discriminate in a global market </a:t>
            </a:r>
            <a:r>
              <a:rPr lang="en-CA" sz="2000" dirty="0" smtClean="0"/>
              <a:t>where price referencing is widespread, </a:t>
            </a:r>
            <a:r>
              <a:rPr lang="en-CA" sz="2000" dirty="0"/>
              <a:t>manufacturers </a:t>
            </a:r>
            <a:r>
              <a:rPr lang="en-CA" sz="2000" dirty="0" smtClean="0"/>
              <a:t>began negotiating </a:t>
            </a:r>
            <a:r>
              <a:rPr lang="en-CA" sz="2000" dirty="0"/>
              <a:t>confidential </a:t>
            </a:r>
            <a:r>
              <a:rPr lang="en-CA" sz="2000" dirty="0" smtClean="0"/>
              <a:t>discounts/rebates.</a:t>
            </a:r>
            <a:endParaRPr lang="en-US" sz="2000" dirty="0"/>
          </a:p>
          <a:p>
            <a:pPr marL="0" indent="0">
              <a:lnSpc>
                <a:spcPts val="1800"/>
              </a:lnSpc>
              <a:buNone/>
              <a:defRPr/>
            </a:pPr>
            <a:endParaRPr lang="en-CA" sz="2000" dirty="0" smtClean="0"/>
          </a:p>
          <a:p>
            <a:pPr marL="0" indent="0">
              <a:lnSpc>
                <a:spcPts val="1800"/>
              </a:lnSpc>
              <a:buNone/>
              <a:defRPr/>
            </a:pPr>
            <a:r>
              <a:rPr lang="en-CA" sz="2000" dirty="0" smtClean="0"/>
              <a:t>Savings from the </a:t>
            </a:r>
            <a:r>
              <a:rPr lang="en-CA" sz="2000" dirty="0" err="1" smtClean="0"/>
              <a:t>pCPA</a:t>
            </a:r>
            <a:r>
              <a:rPr lang="en-CA" sz="2000" dirty="0" smtClean="0"/>
              <a:t> currently benefit less than 35% of the market, and publicly insured consumers co-payments are based on list prices (not the confidential, rebated price).</a:t>
            </a:r>
            <a:endParaRPr lang="en-CA" sz="2000" dirty="0"/>
          </a:p>
          <a:p>
            <a:pPr marL="0" indent="0">
              <a:lnSpc>
                <a:spcPts val="1800"/>
              </a:lnSpc>
              <a:buNone/>
              <a:defRPr/>
            </a:pPr>
            <a:endParaRPr lang="en-CA" sz="2000" dirty="0" smtClean="0"/>
          </a:p>
          <a:p>
            <a:pPr marL="0" indent="0">
              <a:lnSpc>
                <a:spcPts val="1800"/>
              </a:lnSpc>
              <a:buNone/>
              <a:defRPr/>
            </a:pPr>
            <a:r>
              <a:rPr lang="en-CA" sz="2000" dirty="0" smtClean="0"/>
              <a:t>Competition law concerns have so far prevented private insurers, responsible for the same portion of the market as provinces, from joint negotiation or purchasing.</a:t>
            </a:r>
          </a:p>
          <a:p>
            <a:pPr marL="0" indent="0">
              <a:lnSpc>
                <a:spcPts val="1800"/>
              </a:lnSpc>
              <a:buNone/>
              <a:defRPr/>
            </a:pPr>
            <a:endParaRPr lang="en-CA" sz="2000" dirty="0"/>
          </a:p>
          <a:p>
            <a:pPr marL="0" indent="0">
              <a:lnSpc>
                <a:spcPts val="1800"/>
              </a:lnSpc>
              <a:buNone/>
              <a:defRPr/>
            </a:pPr>
            <a:r>
              <a:rPr lang="en-CA" sz="2000" dirty="0" smtClean="0"/>
              <a:t>Uninsured Canadians have no negotiating power and pay the highest (i.e., list) prices.</a:t>
            </a:r>
            <a:endParaRPr lang="en-US" sz="200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12</a:t>
            </a:fld>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68301624"/>
              </p:ext>
            </p:extLst>
          </p:nvPr>
        </p:nvGraphicFramePr>
        <p:xfrm>
          <a:off x="1773936" y="4757539"/>
          <a:ext cx="5558950" cy="1752600"/>
        </p:xfrm>
        <a:graphic>
          <a:graphicData uri="http://schemas.openxmlformats.org/drawingml/2006/table">
            <a:tbl>
              <a:tblPr firstRow="1" bandRow="1">
                <a:tableStyleId>{17292A2E-F333-43FB-9621-5CBBE7FDCDCB}</a:tableStyleId>
              </a:tblPr>
              <a:tblGrid>
                <a:gridCol w="2779475"/>
                <a:gridCol w="2779475"/>
              </a:tblGrid>
              <a:tr h="370840">
                <a:tc>
                  <a:txBody>
                    <a:bodyPr/>
                    <a:lstStyle/>
                    <a:p>
                      <a:pPr algn="ctr"/>
                      <a:r>
                        <a:rPr lang="en-CA" dirty="0" smtClean="0"/>
                        <a:t>Payer</a:t>
                      </a:r>
                      <a:endParaRPr lang="en-CA" dirty="0"/>
                    </a:p>
                  </a:txBody>
                  <a:tcPr/>
                </a:tc>
                <a:tc>
                  <a:txBody>
                    <a:bodyPr/>
                    <a:lstStyle/>
                    <a:p>
                      <a:pPr algn="ctr"/>
                      <a:r>
                        <a:rPr lang="en-CA" dirty="0" smtClean="0"/>
                        <a:t>Share of drug costs</a:t>
                      </a:r>
                      <a:endParaRPr lang="en-CA" dirty="0"/>
                    </a:p>
                  </a:txBody>
                  <a:tcPr/>
                </a:tc>
              </a:tr>
              <a:tr h="370840">
                <a:tc>
                  <a:txBody>
                    <a:bodyPr/>
                    <a:lstStyle/>
                    <a:p>
                      <a:r>
                        <a:rPr lang="en-CA" dirty="0" smtClean="0">
                          <a:solidFill>
                            <a:srgbClr val="000000"/>
                          </a:solidFill>
                        </a:rPr>
                        <a:t>Public insurance</a:t>
                      </a:r>
                      <a:endParaRPr lang="en-CA" dirty="0">
                        <a:solidFill>
                          <a:srgbClr val="000000"/>
                        </a:solidFill>
                      </a:endParaRPr>
                    </a:p>
                  </a:txBody>
                  <a:tcPr/>
                </a:tc>
                <a:tc>
                  <a:txBody>
                    <a:bodyPr/>
                    <a:lstStyle/>
                    <a:p>
                      <a:pPr algn="ctr"/>
                      <a:r>
                        <a:rPr lang="en-CA" dirty="0" smtClean="0">
                          <a:solidFill>
                            <a:srgbClr val="000000"/>
                          </a:solidFill>
                        </a:rPr>
                        <a:t>42%</a:t>
                      </a:r>
                      <a:endParaRPr lang="en-CA" dirty="0">
                        <a:solidFill>
                          <a:srgbClr val="000000"/>
                        </a:solidFill>
                      </a:endParaRPr>
                    </a:p>
                  </a:txBody>
                  <a:tcPr/>
                </a:tc>
              </a:tr>
              <a:tr h="370840">
                <a:tc>
                  <a:txBody>
                    <a:bodyPr/>
                    <a:lstStyle/>
                    <a:p>
                      <a:r>
                        <a:rPr lang="en-CA" dirty="0" smtClean="0">
                          <a:solidFill>
                            <a:srgbClr val="000000"/>
                          </a:solidFill>
                        </a:rPr>
                        <a:t>Private insurance</a:t>
                      </a:r>
                      <a:endParaRPr lang="en-CA" dirty="0">
                        <a:solidFill>
                          <a:srgbClr val="000000"/>
                        </a:solidFill>
                      </a:endParaRPr>
                    </a:p>
                  </a:txBody>
                  <a:tcPr/>
                </a:tc>
                <a:tc>
                  <a:txBody>
                    <a:bodyPr/>
                    <a:lstStyle/>
                    <a:p>
                      <a:pPr algn="ctr"/>
                      <a:r>
                        <a:rPr lang="en-CA" dirty="0" smtClean="0">
                          <a:solidFill>
                            <a:srgbClr val="000000"/>
                          </a:solidFill>
                        </a:rPr>
                        <a:t>35%</a:t>
                      </a:r>
                      <a:endParaRPr lang="en-CA" dirty="0">
                        <a:solidFill>
                          <a:srgbClr val="000000"/>
                        </a:solidFill>
                      </a:endParaRPr>
                    </a:p>
                  </a:txBody>
                  <a:tcPr/>
                </a:tc>
              </a:tr>
              <a:tr h="370840">
                <a:tc>
                  <a:txBody>
                    <a:bodyPr/>
                    <a:lstStyle/>
                    <a:p>
                      <a:r>
                        <a:rPr lang="en-CA" dirty="0" smtClean="0">
                          <a:solidFill>
                            <a:srgbClr val="000000"/>
                          </a:solidFill>
                        </a:rPr>
                        <a:t>Out-of-pocket (deductible, co-pay + </a:t>
                      </a:r>
                      <a:r>
                        <a:rPr lang="en-CA" baseline="0" dirty="0" smtClean="0">
                          <a:solidFill>
                            <a:srgbClr val="000000"/>
                          </a:solidFill>
                        </a:rPr>
                        <a:t>u</a:t>
                      </a:r>
                      <a:r>
                        <a:rPr lang="en-CA" dirty="0" smtClean="0">
                          <a:solidFill>
                            <a:srgbClr val="000000"/>
                          </a:solidFill>
                        </a:rPr>
                        <a:t>ninsured)</a:t>
                      </a:r>
                      <a:endParaRPr lang="en-CA" dirty="0">
                        <a:solidFill>
                          <a:srgbClr val="000000"/>
                        </a:solidFill>
                      </a:endParaRPr>
                    </a:p>
                  </a:txBody>
                  <a:tcPr/>
                </a:tc>
                <a:tc>
                  <a:txBody>
                    <a:bodyPr/>
                    <a:lstStyle/>
                    <a:p>
                      <a:pPr algn="ctr"/>
                      <a:r>
                        <a:rPr lang="en-CA" dirty="0" smtClean="0">
                          <a:solidFill>
                            <a:srgbClr val="000000"/>
                          </a:solidFill>
                        </a:rPr>
                        <a:t>23%</a:t>
                      </a:r>
                      <a:endParaRPr lang="en-CA" dirty="0">
                        <a:solidFill>
                          <a:srgbClr val="000000"/>
                        </a:solidFill>
                      </a:endParaRPr>
                    </a:p>
                  </a:txBody>
                  <a:tcPr/>
                </a:tc>
              </a:tr>
            </a:tbl>
          </a:graphicData>
        </a:graphic>
      </p:graphicFrame>
    </p:spTree>
    <p:extLst>
      <p:ext uri="{BB962C8B-B14F-4D97-AF65-F5344CB8AC3E}">
        <p14:creationId xmlns:p14="http://schemas.microsoft.com/office/powerpoint/2010/main" val="2436949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What’s Changed?</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r>
              <a:rPr lang="en-CA" sz="2000" b="1" dirty="0" smtClean="0"/>
              <a:t>Debate over </a:t>
            </a:r>
            <a:r>
              <a:rPr lang="en-CA" sz="2000" b="1" dirty="0" err="1" smtClean="0"/>
              <a:t>pharmacare</a:t>
            </a:r>
            <a:endParaRPr lang="en-CA" sz="2000" dirty="0" smtClean="0"/>
          </a:p>
          <a:p>
            <a:pPr marL="0" indent="0">
              <a:lnSpc>
                <a:spcPts val="1800"/>
              </a:lnSpc>
              <a:buNone/>
              <a:defRPr/>
            </a:pPr>
            <a:endParaRPr lang="en-CA" sz="2000" b="1" dirty="0"/>
          </a:p>
          <a:p>
            <a:pPr marL="0" indent="0">
              <a:lnSpc>
                <a:spcPts val="1800"/>
              </a:lnSpc>
              <a:buNone/>
              <a:defRPr/>
            </a:pPr>
            <a:r>
              <a:rPr lang="en-CA" sz="2000" dirty="0" smtClean="0"/>
              <a:t>Pharmacare has once again emerged as an important public debate, recent studies have estimated total public and private savings ranging from $3 to $11 billion.</a:t>
            </a:r>
            <a:endParaRPr lang="en-US" sz="200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13</a:t>
            </a:fld>
            <a:endParaRPr lang="en-US" dirty="0">
              <a:solidFill>
                <a:schemeClr val="tx1"/>
              </a:solidFill>
            </a:endParaRPr>
          </a:p>
        </p:txBody>
      </p:sp>
      <p:grpSp>
        <p:nvGrpSpPr>
          <p:cNvPr id="3" name="Group 2"/>
          <p:cNvGrpSpPr/>
          <p:nvPr/>
        </p:nvGrpSpPr>
        <p:grpSpPr>
          <a:xfrm>
            <a:off x="1514475" y="2303733"/>
            <a:ext cx="6624638" cy="4294996"/>
            <a:chOff x="1724025" y="2303733"/>
            <a:chExt cx="6624638" cy="4294996"/>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533" y="2341513"/>
              <a:ext cx="2358605" cy="153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879" y="3876675"/>
              <a:ext cx="2364784" cy="272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799" y="5211567"/>
              <a:ext cx="4148873" cy="138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0" y="3988846"/>
              <a:ext cx="4169962" cy="122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4025" y="2303733"/>
              <a:ext cx="4253647" cy="159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36949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Implications for the PMPRB</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r>
              <a:rPr lang="en-CA" sz="2000" dirty="0" smtClean="0"/>
              <a:t>Since the PMPRB’s price ceilings are based on public list prices, rather than the price net of confidential rebates and discounts, on average, patented drug  prices are 20% below our price ceilings.</a:t>
            </a:r>
          </a:p>
          <a:p>
            <a:pPr marL="0" indent="0">
              <a:lnSpc>
                <a:spcPts val="1800"/>
              </a:lnSpc>
              <a:buNone/>
              <a:defRPr/>
            </a:pPr>
            <a:endParaRPr lang="en-CA" sz="2000" dirty="0"/>
          </a:p>
          <a:p>
            <a:pPr marL="0" indent="0">
              <a:lnSpc>
                <a:spcPts val="1800"/>
              </a:lnSpc>
              <a:buNone/>
              <a:defRPr/>
            </a:pPr>
            <a:r>
              <a:rPr lang="en-CA" sz="2000" dirty="0" smtClean="0"/>
              <a:t>As a result, patentees have considerable latitude to price discriminate between different market segments.  </a:t>
            </a:r>
          </a:p>
          <a:p>
            <a:pPr marL="0" indent="0">
              <a:lnSpc>
                <a:spcPts val="1800"/>
              </a:lnSpc>
              <a:buNone/>
              <a:defRPr/>
            </a:pPr>
            <a:endParaRPr lang="en-CA" sz="2000" b="0" dirty="0"/>
          </a:p>
          <a:p>
            <a:pPr marL="0" indent="0">
              <a:lnSpc>
                <a:spcPts val="1800"/>
              </a:lnSpc>
              <a:buNone/>
              <a:defRPr/>
            </a:pPr>
            <a:r>
              <a:rPr lang="en-CA" sz="2000" dirty="0" smtClean="0"/>
              <a:t>The PMPRB’s guidelines do not place any particular emphasis on high-cost specialty drugs even though these are the products that tend to have few if any competitors and are arguably at greatest risk of abuse of market power.</a:t>
            </a:r>
          </a:p>
          <a:p>
            <a:pPr marL="0" indent="0">
              <a:lnSpc>
                <a:spcPts val="1800"/>
              </a:lnSpc>
              <a:buNone/>
              <a:defRPr/>
            </a:pPr>
            <a:endParaRPr lang="en-CA" sz="2000" b="0" dirty="0" smtClean="0"/>
          </a:p>
          <a:p>
            <a:pPr marL="0" indent="0">
              <a:lnSpc>
                <a:spcPts val="1800"/>
              </a:lnSpc>
              <a:buNone/>
              <a:defRPr/>
            </a:pPr>
            <a:r>
              <a:rPr lang="en-CA" sz="2000" dirty="0"/>
              <a:t>Despite its consumer protection </a:t>
            </a:r>
            <a:r>
              <a:rPr lang="en-CA" sz="2000" dirty="0" smtClean="0"/>
              <a:t>origins, the </a:t>
            </a:r>
            <a:r>
              <a:rPr lang="en-CA" sz="2000" dirty="0"/>
              <a:t>reality is that the PMPRB’s current framework offers very little protection to those Canadians who are least able to </a:t>
            </a:r>
            <a:r>
              <a:rPr lang="en-CA" sz="2000" dirty="0" smtClean="0"/>
              <a:t>pay, as well as to public and private insurers in circumstances where they have little to no countervailing power.</a:t>
            </a:r>
            <a:endParaRPr lang="en-CA" sz="2000" dirty="0"/>
          </a:p>
          <a:p>
            <a:pPr marL="0" indent="0">
              <a:lnSpc>
                <a:spcPts val="1800"/>
              </a:lnSpc>
              <a:buNone/>
              <a:defRPr/>
            </a:pPr>
            <a:endParaRPr lang="en-CA" sz="2000" b="0" dirty="0"/>
          </a:p>
          <a:p>
            <a:pPr marL="0" indent="0">
              <a:lnSpc>
                <a:spcPts val="1800"/>
              </a:lnSpc>
              <a:buNone/>
              <a:defRPr/>
            </a:pPr>
            <a:r>
              <a:rPr lang="en-CA" sz="2000" dirty="0" smtClean="0"/>
              <a:t>In light of the above, and with the recent coupling of high prices and record low R&amp;D, many are questioning the effectiveness of the PMPRB in meeting its original policy objectives.</a:t>
            </a:r>
          </a:p>
          <a:p>
            <a:pPr marL="0" indent="0">
              <a:lnSpc>
                <a:spcPts val="1800"/>
              </a:lnSpc>
              <a:buNone/>
              <a:defRPr/>
            </a:pPr>
            <a:endParaRPr lang="en-CA" sz="2000" dirty="0" smtClean="0"/>
          </a:p>
          <a:p>
            <a:pPr marL="0" indent="0">
              <a:lnSpc>
                <a:spcPts val="1800"/>
              </a:lnSpc>
              <a:buNone/>
              <a:defRPr/>
            </a:pPr>
            <a:r>
              <a:rPr lang="en-CA" sz="2000" b="0" dirty="0" smtClean="0"/>
              <a:t>A new approach is needed.</a:t>
            </a:r>
            <a:endParaRPr lang="en-US" sz="2000" b="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14</a:t>
            </a:fld>
            <a:endParaRPr lang="en-US" dirty="0">
              <a:solidFill>
                <a:schemeClr val="tx1"/>
              </a:solidFill>
            </a:endParaRPr>
          </a:p>
        </p:txBody>
      </p:sp>
    </p:spTree>
    <p:extLst>
      <p:ext uri="{BB962C8B-B14F-4D97-AF65-F5344CB8AC3E}">
        <p14:creationId xmlns:p14="http://schemas.microsoft.com/office/powerpoint/2010/main" val="3096507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Vision and Mission</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gn="ctr">
              <a:lnSpc>
                <a:spcPts val="1800"/>
              </a:lnSpc>
              <a:buNone/>
              <a:defRPr/>
            </a:pPr>
            <a:r>
              <a:rPr lang="en-CA" sz="2000" b="1" dirty="0" smtClean="0"/>
              <a:t>Vision</a:t>
            </a:r>
          </a:p>
          <a:p>
            <a:pPr marL="0" indent="0">
              <a:lnSpc>
                <a:spcPts val="1800"/>
              </a:lnSpc>
              <a:buNone/>
              <a:defRPr/>
            </a:pPr>
            <a:endParaRPr lang="en-US" sz="2000" b="0" dirty="0" smtClean="0"/>
          </a:p>
          <a:p>
            <a:pPr marL="0" indent="0">
              <a:buNone/>
              <a:defRPr/>
            </a:pPr>
            <a:r>
              <a:rPr lang="en-CA" sz="2000" dirty="0"/>
              <a:t>A sustainable pharmaceutical system where payers have the information they need to make smart reimbursement choices and Canadians have access to patented drugs at affordable </a:t>
            </a:r>
            <a:r>
              <a:rPr lang="en-CA" sz="2000" dirty="0" smtClean="0"/>
              <a:t>prices.</a:t>
            </a:r>
          </a:p>
          <a:p>
            <a:pPr marL="0" indent="0" algn="ctr">
              <a:buNone/>
              <a:defRPr/>
            </a:pPr>
            <a:r>
              <a:rPr lang="en-CA" sz="2000" b="1" dirty="0" smtClean="0"/>
              <a:t>Mission</a:t>
            </a:r>
          </a:p>
          <a:p>
            <a:pPr marL="0" indent="0">
              <a:buNone/>
              <a:defRPr/>
            </a:pPr>
            <a:endParaRPr lang="en-CA" sz="2000" dirty="0" smtClean="0"/>
          </a:p>
          <a:p>
            <a:pPr marL="0" indent="0">
              <a:buNone/>
              <a:defRPr/>
            </a:pPr>
            <a:r>
              <a:rPr lang="en-CA" sz="2000" dirty="0" smtClean="0"/>
              <a:t>We </a:t>
            </a:r>
            <a:r>
              <a:rPr lang="en-CA" sz="2000" dirty="0"/>
              <a:t>are a respected public agency that makes a unique and valued contribution to sustainable spending on pharmaceuticals in Canada by:</a:t>
            </a:r>
          </a:p>
          <a:p>
            <a:pPr>
              <a:defRPr/>
            </a:pPr>
            <a:r>
              <a:rPr lang="en-CA" sz="2000" dirty="0"/>
              <a:t>Providing stakeholders with price, cost and utilization information to help them make timely and knowledgeable drug pricing, purchasing and reimbursement decisions</a:t>
            </a:r>
          </a:p>
          <a:p>
            <a:pPr>
              <a:defRPr/>
            </a:pPr>
            <a:r>
              <a:rPr lang="en-CA" sz="2000" dirty="0"/>
              <a:t>Acting as an effective check on the patents rights of pharmaceutical manufacturers through the responsible and efficient use of its consumer protection powers</a:t>
            </a:r>
            <a:r>
              <a:rPr lang="en-CA" sz="2000" dirty="0" smtClean="0"/>
              <a:t>.</a:t>
            </a:r>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15</a:t>
            </a:fld>
            <a:endParaRPr lang="en-US" dirty="0">
              <a:solidFill>
                <a:schemeClr val="tx1"/>
              </a:solidFill>
            </a:endParaRPr>
          </a:p>
        </p:txBody>
      </p:sp>
    </p:spTree>
    <p:extLst>
      <p:ext uri="{BB962C8B-B14F-4D97-AF65-F5344CB8AC3E}">
        <p14:creationId xmlns:p14="http://schemas.microsoft.com/office/powerpoint/2010/main" val="3096507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Strategic Objective 1</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endParaRPr lang="en-CA" sz="2000" b="0" dirty="0" smtClean="0"/>
          </a:p>
          <a:p>
            <a:pPr marL="0" indent="0">
              <a:lnSpc>
                <a:spcPts val="1800"/>
              </a:lnSpc>
              <a:buNone/>
              <a:defRPr/>
            </a:pPr>
            <a:endParaRPr lang="en-CA" sz="2000" b="0" dirty="0"/>
          </a:p>
          <a:p>
            <a:pPr marL="0" indent="0" algn="ctr">
              <a:lnSpc>
                <a:spcPts val="1800"/>
              </a:lnSpc>
              <a:buNone/>
              <a:defRPr/>
            </a:pPr>
            <a:r>
              <a:rPr lang="en-CA" sz="2000" b="1" dirty="0" smtClean="0"/>
              <a:t>Consumer-focused regulation and reporting</a:t>
            </a:r>
          </a:p>
          <a:p>
            <a:pPr marL="0" indent="0">
              <a:lnSpc>
                <a:spcPts val="1800"/>
              </a:lnSpc>
              <a:buNone/>
              <a:defRPr/>
            </a:pPr>
            <a:endParaRPr lang="en-CA" sz="2000" b="0" dirty="0"/>
          </a:p>
          <a:p>
            <a:pPr marL="0" indent="0">
              <a:lnSpc>
                <a:spcPts val="1800"/>
              </a:lnSpc>
              <a:buNone/>
              <a:defRPr/>
            </a:pPr>
            <a:endParaRPr lang="en-CA" sz="2000" b="0" dirty="0"/>
          </a:p>
          <a:p>
            <a:pPr marL="0" indent="0">
              <a:buNone/>
              <a:defRPr/>
            </a:pPr>
            <a:r>
              <a:rPr lang="en-CA" sz="2000" b="0" dirty="0" smtClean="0"/>
              <a:t>If the PMPRB is to remain true to the original intent of Bill C-22 to be the “consumer protection pillar” of the policy at a time when patented drug prices are outpacing those in the PMPRB7 and other European countries, R&amp;D is at a record low, and payers are struggling to cope with an influx of high cost drugs, it must adopt a more consumer-centric approach to how it carries out its regulatory </a:t>
            </a:r>
            <a:r>
              <a:rPr lang="en-CA" sz="2000" dirty="0" smtClean="0"/>
              <a:t>and</a:t>
            </a:r>
            <a:r>
              <a:rPr lang="en-CA" sz="2000" b="0" dirty="0" smtClean="0"/>
              <a:t> reporting functions.</a:t>
            </a:r>
          </a:p>
        </p:txBody>
      </p:sp>
      <p:sp>
        <p:nvSpPr>
          <p:cNvPr id="2" name="Slide Number Placeholder 1"/>
          <p:cNvSpPr>
            <a:spLocks noGrp="1"/>
          </p:cNvSpPr>
          <p:nvPr>
            <p:ph type="sldNum" sz="quarter" idx="4294967295"/>
          </p:nvPr>
        </p:nvSpPr>
        <p:spPr>
          <a:xfrm>
            <a:off x="0" y="5867400"/>
            <a:ext cx="609600" cy="476250"/>
          </a:xfrm>
        </p:spPr>
        <p:txBody>
          <a:bodyPr/>
          <a:lstStyle/>
          <a:p>
            <a:fld id="{9AE01BED-D8E1-49C6-9412-EC47A3C5ABFB}" type="slidenum">
              <a:rPr lang="en-US" smtClean="0">
                <a:solidFill>
                  <a:srgbClr val="FFFFFF"/>
                </a:solidFill>
              </a:rPr>
              <a:pPr/>
              <a:t>16</a:t>
            </a:fld>
            <a:endParaRPr lang="en-US">
              <a:solidFill>
                <a:srgbClr val="FFFFFF"/>
              </a:solidFill>
            </a:endParaRPr>
          </a:p>
        </p:txBody>
      </p:sp>
      <p:sp>
        <p:nvSpPr>
          <p:cNvPr id="5" name="Slide Number Placeholder 1"/>
          <p:cNvSpPr txBox="1">
            <a:spLocks/>
          </p:cNvSpPr>
          <p:nvPr/>
        </p:nvSpPr>
        <p:spPr bwMode="auto">
          <a:xfrm>
            <a:off x="0" y="6381750"/>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457200" rtl="0" eaLnBrk="1" latinLnBrk="0" hangingPunct="1">
              <a:defRPr sz="1400" kern="1200">
                <a:solidFill>
                  <a:schemeClr val="bg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AE01BED-D8E1-49C6-9412-EC47A3C5ABFB}" type="slidenum">
              <a:rPr lang="en-US" smtClean="0">
                <a:solidFill>
                  <a:schemeClr val="tx1"/>
                </a:solidFill>
              </a:rPr>
              <a:pPr algn="ctr"/>
              <a:t>16</a:t>
            </a:fld>
            <a:endParaRPr lang="en-US">
              <a:solidFill>
                <a:schemeClr val="tx1"/>
              </a:solidFill>
            </a:endParaRPr>
          </a:p>
        </p:txBody>
      </p:sp>
    </p:spTree>
    <p:extLst>
      <p:ext uri="{BB962C8B-B14F-4D97-AF65-F5344CB8AC3E}">
        <p14:creationId xmlns:p14="http://schemas.microsoft.com/office/powerpoint/2010/main" val="206929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Strategic Objective 2</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endParaRPr lang="en-CA" sz="2000" b="0" dirty="0" smtClean="0"/>
          </a:p>
          <a:p>
            <a:pPr marL="0" indent="0">
              <a:lnSpc>
                <a:spcPts val="1800"/>
              </a:lnSpc>
              <a:buNone/>
              <a:defRPr/>
            </a:pPr>
            <a:endParaRPr lang="en-CA" sz="2000" b="0" dirty="0" smtClean="0"/>
          </a:p>
          <a:p>
            <a:pPr marL="0" indent="0" algn="ctr">
              <a:lnSpc>
                <a:spcPts val="1800"/>
              </a:lnSpc>
              <a:buNone/>
              <a:defRPr/>
            </a:pPr>
            <a:r>
              <a:rPr lang="en-CA" sz="2000" b="1" dirty="0" smtClean="0"/>
              <a:t>Framework modernization</a:t>
            </a:r>
          </a:p>
          <a:p>
            <a:pPr marL="0" indent="0">
              <a:lnSpc>
                <a:spcPts val="1800"/>
              </a:lnSpc>
              <a:buNone/>
              <a:defRPr/>
            </a:pPr>
            <a:endParaRPr lang="en-CA" sz="2000" b="0" dirty="0"/>
          </a:p>
          <a:p>
            <a:pPr marL="0" indent="0">
              <a:lnSpc>
                <a:spcPts val="1800"/>
              </a:lnSpc>
              <a:buNone/>
              <a:defRPr/>
            </a:pPr>
            <a:endParaRPr lang="en-CA" sz="2000" b="0" dirty="0"/>
          </a:p>
          <a:p>
            <a:pPr marL="0" indent="0">
              <a:buNone/>
              <a:defRPr/>
            </a:pPr>
            <a:r>
              <a:rPr lang="en-CA" sz="2000" dirty="0"/>
              <a:t>The Canadian regime has remained essentially unchanged since 1987, while other countries have undergone significant reform.  In this light, the PMPRB will examine whether and to what extent changes to its regulatory mandate are warranted to ensure that Canadians pay a </a:t>
            </a:r>
            <a:r>
              <a:rPr lang="en-CA" sz="2000" dirty="0" smtClean="0"/>
              <a:t>“fair share” </a:t>
            </a:r>
            <a:r>
              <a:rPr lang="en-CA" sz="2000" dirty="0"/>
              <a:t>for patented drugs. This entails examining options to modernize and simplify Board guidelines, but also engaging with and assisting federal, provincial and territorial partners in any future discussions on broader </a:t>
            </a:r>
            <a:r>
              <a:rPr lang="en-CA" sz="2000" dirty="0" smtClean="0"/>
              <a:t>reform.</a:t>
            </a:r>
            <a:endParaRPr lang="en-CA" sz="2000" b="0" dirty="0" smtClean="0"/>
          </a:p>
        </p:txBody>
      </p:sp>
      <p:sp>
        <p:nvSpPr>
          <p:cNvPr id="2" name="Slide Number Placeholder 1"/>
          <p:cNvSpPr>
            <a:spLocks noGrp="1"/>
          </p:cNvSpPr>
          <p:nvPr>
            <p:ph type="sldNum" sz="quarter" idx="4294967295"/>
          </p:nvPr>
        </p:nvSpPr>
        <p:spPr>
          <a:xfrm>
            <a:off x="0" y="5867400"/>
            <a:ext cx="609600" cy="476250"/>
          </a:xfrm>
        </p:spPr>
        <p:txBody>
          <a:bodyPr/>
          <a:lstStyle/>
          <a:p>
            <a:fld id="{9AE01BED-D8E1-49C6-9412-EC47A3C5ABFB}" type="slidenum">
              <a:rPr lang="en-US" smtClean="0">
                <a:solidFill>
                  <a:srgbClr val="FFFFFF"/>
                </a:solidFill>
              </a:rPr>
              <a:pPr/>
              <a:t>17</a:t>
            </a:fld>
            <a:endParaRPr lang="en-US">
              <a:solidFill>
                <a:srgbClr val="FFFFFF"/>
              </a:solidFill>
            </a:endParaRPr>
          </a:p>
        </p:txBody>
      </p:sp>
      <p:sp>
        <p:nvSpPr>
          <p:cNvPr id="5" name="Slide Number Placeholder 1"/>
          <p:cNvSpPr txBox="1">
            <a:spLocks/>
          </p:cNvSpPr>
          <p:nvPr/>
        </p:nvSpPr>
        <p:spPr bwMode="auto">
          <a:xfrm>
            <a:off x="0" y="6381750"/>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457200" rtl="0" eaLnBrk="1" latinLnBrk="0" hangingPunct="1">
              <a:defRPr sz="1400" kern="1200">
                <a:solidFill>
                  <a:schemeClr val="bg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AE01BED-D8E1-49C6-9412-EC47A3C5ABFB}" type="slidenum">
              <a:rPr lang="en-US" smtClean="0">
                <a:solidFill>
                  <a:schemeClr val="tx1"/>
                </a:solidFill>
              </a:rPr>
              <a:pPr algn="ctr"/>
              <a:t>17</a:t>
            </a:fld>
            <a:endParaRPr lang="en-US">
              <a:solidFill>
                <a:schemeClr val="tx1"/>
              </a:solidFill>
            </a:endParaRPr>
          </a:p>
        </p:txBody>
      </p:sp>
    </p:spTree>
    <p:extLst>
      <p:ext uri="{BB962C8B-B14F-4D97-AF65-F5344CB8AC3E}">
        <p14:creationId xmlns:p14="http://schemas.microsoft.com/office/powerpoint/2010/main" val="4009082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Strategic Objective 3</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endParaRPr lang="en-CA" sz="2000" b="0" dirty="0" smtClean="0"/>
          </a:p>
          <a:p>
            <a:pPr marL="0" indent="0">
              <a:lnSpc>
                <a:spcPts val="1800"/>
              </a:lnSpc>
              <a:buNone/>
              <a:defRPr/>
            </a:pPr>
            <a:endParaRPr lang="en-CA" sz="2000" b="0" dirty="0"/>
          </a:p>
          <a:p>
            <a:pPr marL="0" indent="0" algn="ctr">
              <a:lnSpc>
                <a:spcPts val="1800"/>
              </a:lnSpc>
              <a:buNone/>
              <a:defRPr/>
            </a:pPr>
            <a:r>
              <a:rPr lang="en-CA" sz="2000" b="1" dirty="0" smtClean="0"/>
              <a:t>Strategic partnerships and public awareness</a:t>
            </a:r>
          </a:p>
          <a:p>
            <a:pPr marL="0" indent="0">
              <a:lnSpc>
                <a:spcPts val="1800"/>
              </a:lnSpc>
              <a:buNone/>
              <a:defRPr/>
            </a:pPr>
            <a:endParaRPr lang="en-CA" sz="2000" b="0" dirty="0"/>
          </a:p>
          <a:p>
            <a:pPr marL="0" indent="0">
              <a:lnSpc>
                <a:spcPts val="1800"/>
              </a:lnSpc>
              <a:buNone/>
              <a:defRPr/>
            </a:pPr>
            <a:endParaRPr lang="en-CA" sz="2000" b="0" dirty="0"/>
          </a:p>
          <a:p>
            <a:pPr marL="0" indent="0">
              <a:buNone/>
              <a:defRPr/>
            </a:pPr>
            <a:r>
              <a:rPr lang="en-CA" sz="2000" b="0" dirty="0" smtClean="0"/>
              <a:t>If the PMPRB is to succeed in its modernization efforts, it must engage with a network of pharmaceutical sector stakeholders. We will intensify its partnership with public payers to provide timely and relevant market intelligence. We will expand the scope of pharmaceutical topics on which we report to provide consumers with information to help them make more cost effective choices. We will work closely with international counterparts in sharing knowledge. We will adopt a more proactive approach to communicating with the general public. </a:t>
            </a:r>
          </a:p>
        </p:txBody>
      </p:sp>
      <p:sp>
        <p:nvSpPr>
          <p:cNvPr id="2" name="Slide Number Placeholder 1"/>
          <p:cNvSpPr>
            <a:spLocks noGrp="1"/>
          </p:cNvSpPr>
          <p:nvPr>
            <p:ph type="sldNum" sz="quarter" idx="4294967295"/>
          </p:nvPr>
        </p:nvSpPr>
        <p:spPr>
          <a:xfrm>
            <a:off x="0" y="5867400"/>
            <a:ext cx="609600" cy="476250"/>
          </a:xfrm>
        </p:spPr>
        <p:txBody>
          <a:bodyPr/>
          <a:lstStyle/>
          <a:p>
            <a:fld id="{9AE01BED-D8E1-49C6-9412-EC47A3C5ABFB}" type="slidenum">
              <a:rPr lang="en-US" smtClean="0">
                <a:solidFill>
                  <a:srgbClr val="FFFFFF"/>
                </a:solidFill>
              </a:rPr>
              <a:pPr/>
              <a:t>18</a:t>
            </a:fld>
            <a:endParaRPr lang="en-US">
              <a:solidFill>
                <a:srgbClr val="FFFFFF"/>
              </a:solidFill>
            </a:endParaRPr>
          </a:p>
        </p:txBody>
      </p:sp>
      <p:sp>
        <p:nvSpPr>
          <p:cNvPr id="5" name="Slide Number Placeholder 1"/>
          <p:cNvSpPr txBox="1">
            <a:spLocks/>
          </p:cNvSpPr>
          <p:nvPr/>
        </p:nvSpPr>
        <p:spPr bwMode="auto">
          <a:xfrm>
            <a:off x="0" y="6381750"/>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457200" rtl="0" eaLnBrk="1" latinLnBrk="0" hangingPunct="1">
              <a:defRPr sz="1400" kern="1200">
                <a:solidFill>
                  <a:schemeClr val="bg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AE01BED-D8E1-49C6-9412-EC47A3C5ABFB}" type="slidenum">
              <a:rPr lang="en-US" smtClean="0">
                <a:solidFill>
                  <a:schemeClr val="tx1"/>
                </a:solidFill>
              </a:rPr>
              <a:pPr algn="ctr"/>
              <a:t>18</a:t>
            </a:fld>
            <a:endParaRPr lang="en-US">
              <a:solidFill>
                <a:schemeClr val="tx1"/>
              </a:solidFill>
            </a:endParaRPr>
          </a:p>
        </p:txBody>
      </p:sp>
    </p:spTree>
    <p:extLst>
      <p:ext uri="{BB962C8B-B14F-4D97-AF65-F5344CB8AC3E}">
        <p14:creationId xmlns:p14="http://schemas.microsoft.com/office/powerpoint/2010/main" val="3830576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Liberal Platform</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endParaRPr lang="en-CA" sz="2000" b="0" dirty="0" smtClean="0"/>
          </a:p>
          <a:p>
            <a:pPr marL="0" indent="0">
              <a:lnSpc>
                <a:spcPts val="1800"/>
              </a:lnSpc>
              <a:buNone/>
              <a:defRPr/>
            </a:pPr>
            <a:endParaRPr lang="en-CA" sz="2000" b="0" dirty="0"/>
          </a:p>
          <a:p>
            <a:pPr marL="0" indent="0" algn="ctr">
              <a:lnSpc>
                <a:spcPts val="1800"/>
              </a:lnSpc>
              <a:buNone/>
              <a:defRPr/>
            </a:pPr>
            <a:r>
              <a:rPr lang="en-CA" sz="2000" b="1" dirty="0" smtClean="0"/>
              <a:t>“A Liberal government’s… priorities for a new Health Accord will include:</a:t>
            </a:r>
          </a:p>
          <a:p>
            <a:pPr marL="0" indent="0">
              <a:lnSpc>
                <a:spcPts val="1800"/>
              </a:lnSpc>
              <a:buNone/>
              <a:defRPr/>
            </a:pPr>
            <a:endParaRPr lang="en-CA" sz="2000" b="0" dirty="0"/>
          </a:p>
          <a:p>
            <a:pPr marL="0" indent="0">
              <a:buNone/>
              <a:defRPr/>
            </a:pPr>
            <a:r>
              <a:rPr lang="en-CA" sz="2000" dirty="0"/>
              <a:t>Improving access and reducing the cost of prescription medications. </a:t>
            </a:r>
            <a:r>
              <a:rPr lang="en-CA" sz="2000" dirty="0" smtClean="0"/>
              <a:t>We </a:t>
            </a:r>
            <a:r>
              <a:rPr lang="en-CA" sz="2000" dirty="0"/>
              <a:t>will improve access to necessary prescription medications. We will join provincial and territorial governments to negotiate better prices for prescription medications and to buy them in bulk – reducing the cost governments pay to purchase </a:t>
            </a:r>
            <a:r>
              <a:rPr lang="en-CA" sz="2000" dirty="0" smtClean="0"/>
              <a:t>drugs…. </a:t>
            </a:r>
            <a:r>
              <a:rPr lang="en-CA" sz="2000" u="sng" dirty="0"/>
              <a:t>We will consult with industry and review the rules used by the Patented Medicine Prices Review Board to ensure value for the money governments and individual Canadians spend </a:t>
            </a:r>
            <a:r>
              <a:rPr lang="en-CA" sz="2000" u="sng" dirty="0" smtClean="0"/>
              <a:t>on </a:t>
            </a:r>
            <a:r>
              <a:rPr lang="en-CA" sz="2000" u="sng" dirty="0"/>
              <a:t>brand name drugs</a:t>
            </a:r>
            <a:r>
              <a:rPr lang="en-CA" sz="2000" u="sng" dirty="0" smtClean="0"/>
              <a:t>.</a:t>
            </a:r>
            <a:r>
              <a:rPr lang="en-CA" sz="2000" dirty="0" smtClean="0"/>
              <a:t>”</a:t>
            </a:r>
          </a:p>
          <a:p>
            <a:pPr marL="0" indent="0">
              <a:buNone/>
              <a:defRPr/>
            </a:pPr>
            <a:endParaRPr lang="en-CA" sz="2000" b="0" dirty="0"/>
          </a:p>
          <a:p>
            <a:pPr marL="0" indent="0">
              <a:buNone/>
              <a:defRPr/>
            </a:pPr>
            <a:endParaRPr lang="en-CA" sz="2000" dirty="0" smtClean="0"/>
          </a:p>
          <a:p>
            <a:pPr marL="0" indent="0">
              <a:buNone/>
              <a:defRPr/>
            </a:pPr>
            <a:endParaRPr lang="en-CA" sz="2000" b="0" dirty="0"/>
          </a:p>
          <a:p>
            <a:pPr marL="0" indent="0">
              <a:buNone/>
              <a:defRPr/>
            </a:pPr>
            <a:endParaRPr lang="en-CA" sz="2000" dirty="0" smtClean="0"/>
          </a:p>
          <a:p>
            <a:pPr marL="0" indent="0" algn="r">
              <a:buNone/>
              <a:defRPr/>
            </a:pPr>
            <a:r>
              <a:rPr lang="en-CA" sz="1200" i="1" dirty="0" smtClean="0">
                <a:hlinkClick r:id="rId3"/>
              </a:rPr>
              <a:t>https</a:t>
            </a:r>
            <a:r>
              <a:rPr lang="en-CA" sz="1200" i="1" dirty="0">
                <a:hlinkClick r:id="rId3"/>
              </a:rPr>
              <a:t>://</a:t>
            </a:r>
            <a:r>
              <a:rPr lang="en-CA" sz="1200" i="1" dirty="0" smtClean="0">
                <a:hlinkClick r:id="rId3"/>
              </a:rPr>
              <a:t>www.liberal.ca/realchange/investing-in-health-and-home-care</a:t>
            </a:r>
            <a:endParaRPr lang="en-CA" sz="1200" i="1" dirty="0" smtClean="0"/>
          </a:p>
          <a:p>
            <a:pPr marL="0" indent="0" algn="r">
              <a:buNone/>
              <a:defRPr/>
            </a:pPr>
            <a:endParaRPr lang="en-CA" sz="1200" b="0" i="1" dirty="0"/>
          </a:p>
        </p:txBody>
      </p:sp>
      <p:sp>
        <p:nvSpPr>
          <p:cNvPr id="2" name="Slide Number Placeholder 1"/>
          <p:cNvSpPr>
            <a:spLocks noGrp="1"/>
          </p:cNvSpPr>
          <p:nvPr>
            <p:ph type="sldNum" sz="quarter" idx="4294967295"/>
          </p:nvPr>
        </p:nvSpPr>
        <p:spPr>
          <a:xfrm>
            <a:off x="0" y="5867400"/>
            <a:ext cx="609600" cy="476250"/>
          </a:xfrm>
        </p:spPr>
        <p:txBody>
          <a:bodyPr/>
          <a:lstStyle/>
          <a:p>
            <a:fld id="{9AE01BED-D8E1-49C6-9412-EC47A3C5ABFB}" type="slidenum">
              <a:rPr lang="en-US" smtClean="0">
                <a:solidFill>
                  <a:srgbClr val="FFFFFF"/>
                </a:solidFill>
              </a:rPr>
              <a:pPr/>
              <a:t>19</a:t>
            </a:fld>
            <a:endParaRPr lang="en-US">
              <a:solidFill>
                <a:srgbClr val="FFFFFF"/>
              </a:solidFill>
            </a:endParaRPr>
          </a:p>
        </p:txBody>
      </p:sp>
      <p:sp>
        <p:nvSpPr>
          <p:cNvPr id="5" name="Slide Number Placeholder 1"/>
          <p:cNvSpPr txBox="1">
            <a:spLocks/>
          </p:cNvSpPr>
          <p:nvPr/>
        </p:nvSpPr>
        <p:spPr bwMode="auto">
          <a:xfrm>
            <a:off x="0" y="6381750"/>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457200" rtl="0" eaLnBrk="1" latinLnBrk="0" hangingPunct="1">
              <a:defRPr sz="1400" kern="1200">
                <a:solidFill>
                  <a:schemeClr val="bg1"/>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AE01BED-D8E1-49C6-9412-EC47A3C5ABFB}" type="slidenum">
              <a:rPr lang="en-US" smtClean="0">
                <a:solidFill>
                  <a:schemeClr val="tx1"/>
                </a:solidFill>
              </a:rPr>
              <a:pPr algn="ctr"/>
              <a:t>19</a:t>
            </a:fld>
            <a:endParaRPr lang="en-US">
              <a:solidFill>
                <a:schemeClr val="tx1"/>
              </a:solidFill>
            </a:endParaRPr>
          </a:p>
        </p:txBody>
      </p:sp>
    </p:spTree>
    <p:extLst>
      <p:ext uri="{BB962C8B-B14F-4D97-AF65-F5344CB8AC3E}">
        <p14:creationId xmlns:p14="http://schemas.microsoft.com/office/powerpoint/2010/main" val="3118184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ctr"/>
          <a:lstStyle/>
          <a:p>
            <a:pPr algn="ctr"/>
            <a:r>
              <a:rPr lang="en-US" dirty="0" smtClean="0">
                <a:solidFill>
                  <a:schemeClr val="bg1"/>
                </a:solidFill>
              </a:rPr>
              <a:t>Why a Strategic Plan?</a:t>
            </a:r>
            <a:endParaRPr lang="en-US" b="0" dirty="0" smtClean="0">
              <a:solidFill>
                <a:schemeClr val="bg1"/>
              </a:solidFill>
            </a:endParaRPr>
          </a:p>
        </p:txBody>
      </p:sp>
      <p:sp>
        <p:nvSpPr>
          <p:cNvPr id="3" name="Content Placeholder 2"/>
          <p:cNvSpPr>
            <a:spLocks noGrp="1"/>
          </p:cNvSpPr>
          <p:nvPr>
            <p:ph idx="1"/>
          </p:nvPr>
        </p:nvSpPr>
        <p:spPr>
          <a:xfrm>
            <a:off x="253148" y="995103"/>
            <a:ext cx="8890852" cy="5060032"/>
          </a:xfrm>
        </p:spPr>
        <p:txBody>
          <a:bodyPr/>
          <a:lstStyle/>
          <a:p>
            <a:pPr marL="0" indent="0">
              <a:spcBef>
                <a:spcPts val="0"/>
              </a:spcBef>
              <a:buNone/>
            </a:pPr>
            <a:r>
              <a:rPr lang="en-CA" sz="2000" dirty="0" smtClean="0"/>
              <a:t>Canada, like many countries, faces rising health care costs, as payers struggle to reconcile finite drug budgets with patient access to promising but costly new health technologies. </a:t>
            </a:r>
          </a:p>
          <a:p>
            <a:pPr marL="0" indent="0">
              <a:spcBef>
                <a:spcPts val="0"/>
              </a:spcBef>
              <a:buNone/>
            </a:pPr>
            <a:endParaRPr lang="en-CA" sz="2000" dirty="0" smtClean="0"/>
          </a:p>
          <a:p>
            <a:pPr marL="0" indent="0">
              <a:spcBef>
                <a:spcPts val="0"/>
              </a:spcBef>
              <a:buNone/>
            </a:pPr>
            <a:r>
              <a:rPr lang="en-CA" sz="2000" dirty="0" smtClean="0"/>
              <a:t>The Canadian system is unique globally with a federal regulator tasked with policing abuses of patent-derived statutory monopolies but no mechanism to harness nationwide buying power.</a:t>
            </a:r>
          </a:p>
          <a:p>
            <a:pPr marL="0" indent="0">
              <a:spcBef>
                <a:spcPts val="0"/>
              </a:spcBef>
              <a:buNone/>
            </a:pPr>
            <a:endParaRPr lang="en-CA" sz="2000" dirty="0" smtClean="0"/>
          </a:p>
          <a:p>
            <a:pPr marL="0" indent="0">
              <a:spcBef>
                <a:spcPts val="0"/>
              </a:spcBef>
              <a:buNone/>
            </a:pPr>
            <a:r>
              <a:rPr lang="en-CA" sz="2000" dirty="0" smtClean="0"/>
              <a:t>Increasingly, the effectiveness of the PMPRB in carrying out is regulatory role within the Canadian system is being questioned:  </a:t>
            </a:r>
          </a:p>
          <a:p>
            <a:pPr marL="0" indent="0">
              <a:buNone/>
            </a:pPr>
            <a:endParaRPr lang="en-CA" sz="2000" dirty="0"/>
          </a:p>
          <a:p>
            <a:pPr marL="0" indent="0">
              <a:buNone/>
            </a:pPr>
            <a:endParaRPr lang="en-CA" sz="2000" dirty="0" smtClean="0"/>
          </a:p>
          <a:p>
            <a:pPr marL="0" indent="0">
              <a:buNone/>
            </a:pPr>
            <a:endParaRPr lang="en-CA" sz="2000" dirty="0"/>
          </a:p>
          <a:p>
            <a:pPr marL="0" indent="0">
              <a:buNone/>
            </a:pPr>
            <a:endParaRPr lang="en-CA" sz="2000" dirty="0" smtClean="0"/>
          </a:p>
          <a:p>
            <a:pPr marL="0" indent="0">
              <a:buNone/>
            </a:pPr>
            <a:endParaRPr lang="en-CA" sz="2000" dirty="0"/>
          </a:p>
          <a:p>
            <a:pPr marL="0" indent="0">
              <a:buNone/>
            </a:pPr>
            <a:endParaRPr lang="en-CA" sz="2000" dirty="0" smtClean="0"/>
          </a:p>
          <a:p>
            <a:pPr marL="0" indent="0">
              <a:buNone/>
            </a:pPr>
            <a:r>
              <a:rPr lang="en-CA" sz="2000" dirty="0" smtClean="0"/>
              <a:t>It is clear that the PMPRB needs to adapt to a rapidly evolving pharmaceutical marketplace but how exactly?</a:t>
            </a:r>
          </a:p>
          <a:p>
            <a:pPr marL="0" indent="0">
              <a:buNone/>
            </a:pPr>
            <a:endParaRPr lang="en-CA" sz="2000" dirty="0" smtClean="0"/>
          </a:p>
        </p:txBody>
      </p:sp>
      <p:sp>
        <p:nvSpPr>
          <p:cNvPr id="4" name="Slide Number Placeholder 3"/>
          <p:cNvSpPr>
            <a:spLocks noGrp="1"/>
          </p:cNvSpPr>
          <p:nvPr>
            <p:ph type="sldNum" sz="quarter" idx="4294967295"/>
          </p:nvPr>
        </p:nvSpPr>
        <p:spPr>
          <a:xfrm>
            <a:off x="0" y="6386513"/>
            <a:ext cx="609600" cy="476250"/>
          </a:xfrm>
        </p:spPr>
        <p:txBody>
          <a:bodyPr/>
          <a:lstStyle/>
          <a:p>
            <a:pPr algn="ctr"/>
            <a:fld id="{9AE01BED-D8E1-49C6-9412-EC47A3C5ABFB}" type="slidenum">
              <a:rPr lang="en-US" smtClean="0">
                <a:solidFill>
                  <a:srgbClr val="000000"/>
                </a:solidFill>
              </a:rPr>
              <a:pPr algn="ctr"/>
              <a:t>2</a:t>
            </a:fld>
            <a:endParaRPr lang="en-US" dirty="0">
              <a:solidFill>
                <a:srgbClr val="000000"/>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89" y="3567281"/>
            <a:ext cx="1616471" cy="207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p:cNvSpPr txBox="1">
            <a:spLocks/>
          </p:cNvSpPr>
          <p:nvPr/>
        </p:nvSpPr>
        <p:spPr bwMode="auto">
          <a:xfrm>
            <a:off x="2702010" y="3604807"/>
            <a:ext cx="5502424" cy="164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buFont typeface="Arial" panose="020B0604020202020204" pitchFamily="34" charset="0"/>
              <a:buNone/>
            </a:pPr>
            <a:r>
              <a:rPr lang="en-CA" sz="1600" kern="0" dirty="0" smtClean="0"/>
              <a:t>… “The Panel has mixed views about the PMPRB…. Canada’s performance in managing drug prices has been weak. To make matters worse, commitments by industry to increase investment in research and development have not been met. As collective purchasing of drugs expands across public plans, and eventually to private plans, the PMPRB’s role may be further diminished.”</a:t>
            </a:r>
          </a:p>
          <a:p>
            <a:pPr marL="0" indent="0" algn="r" defTabSz="914400">
              <a:buFont typeface="Arial" panose="020B0604020202020204" pitchFamily="34" charset="0"/>
              <a:buNone/>
            </a:pPr>
            <a:r>
              <a:rPr lang="en-CA" sz="1600" i="1" kern="0" dirty="0" smtClean="0"/>
              <a:t>Report of the Advisory Panel on Healthcare Innovation </a:t>
            </a:r>
            <a:r>
              <a:rPr lang="en-CA" sz="1600" kern="0" dirty="0" smtClean="0"/>
              <a:t>(2015)</a:t>
            </a:r>
            <a:endParaRPr lang="en-CA" sz="1600" i="1" kern="0" dirty="0" smtClean="0"/>
          </a:p>
        </p:txBody>
      </p:sp>
    </p:spTree>
    <p:extLst>
      <p:ext uri="{BB962C8B-B14F-4D97-AF65-F5344CB8AC3E}">
        <p14:creationId xmlns:p14="http://schemas.microsoft.com/office/powerpoint/2010/main" val="1676834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8077200" cy="714364"/>
          </a:xfrm>
        </p:spPr>
        <p:txBody>
          <a:bodyPr anchor="ctr"/>
          <a:lstStyle/>
          <a:p>
            <a:pPr algn="ctr"/>
            <a:r>
              <a:rPr lang="en-US" dirty="0" smtClean="0"/>
              <a:t>Questions?</a:t>
            </a:r>
            <a:endParaRPr lang="en-US" b="0" dirty="0" smtClean="0"/>
          </a:p>
        </p:txBody>
      </p:sp>
      <p:sp>
        <p:nvSpPr>
          <p:cNvPr id="27650" name="Content Placeholder 2"/>
          <p:cNvSpPr>
            <a:spLocks noGrp="1"/>
          </p:cNvSpPr>
          <p:nvPr>
            <p:ph idx="1"/>
          </p:nvPr>
        </p:nvSpPr>
        <p:spPr>
          <a:xfrm>
            <a:off x="1043608" y="980728"/>
            <a:ext cx="7848600" cy="4824536"/>
          </a:xfrm>
        </p:spPr>
        <p:txBody>
          <a:bodyPr/>
          <a:lstStyle/>
          <a:p>
            <a:pPr marL="0" indent="0">
              <a:lnSpc>
                <a:spcPts val="1800"/>
              </a:lnSpc>
              <a:buNone/>
              <a:defRPr/>
            </a:pPr>
            <a:r>
              <a:rPr lang="en-CA" b="0" dirty="0" err="1" smtClean="0"/>
              <a:t>asdf</a:t>
            </a:r>
            <a:endParaRPr lang="en-CA" b="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20</a:t>
            </a:fld>
            <a:endParaRPr lang="en-US">
              <a:solidFill>
                <a:srgbClr val="FFFFF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6" y="0"/>
            <a:ext cx="10149509" cy="700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802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Strategic Objectives</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r>
              <a:rPr lang="en-CA" sz="2000" dirty="0" smtClean="0"/>
              <a:t>The PMPRB’s year-long strategic planning process has culminated in a new vision and a revised mission statement, along with the following strategic objectives:</a:t>
            </a:r>
          </a:p>
          <a:p>
            <a:pPr marL="0" indent="0">
              <a:lnSpc>
                <a:spcPts val="1800"/>
              </a:lnSpc>
              <a:buNone/>
              <a:defRPr/>
            </a:pPr>
            <a:endParaRPr lang="en-CA" sz="2000" b="0" dirty="0"/>
          </a:p>
          <a:p>
            <a:pPr marL="0" indent="0">
              <a:lnSpc>
                <a:spcPts val="1800"/>
              </a:lnSpc>
              <a:buNone/>
              <a:defRPr/>
            </a:pPr>
            <a:endParaRPr lang="en-CA" sz="2000" dirty="0" smtClean="0"/>
          </a:p>
          <a:p>
            <a:pPr marL="0" indent="0">
              <a:lnSpc>
                <a:spcPts val="1800"/>
              </a:lnSpc>
              <a:buNone/>
              <a:defRPr/>
            </a:pPr>
            <a:r>
              <a:rPr lang="en-CA" sz="2000" dirty="0" smtClean="0"/>
              <a:t>Strategic objective 1: consumer-focused regulation and reporting</a:t>
            </a:r>
          </a:p>
          <a:p>
            <a:pPr marL="0" indent="0">
              <a:lnSpc>
                <a:spcPts val="1800"/>
              </a:lnSpc>
              <a:buNone/>
              <a:defRPr/>
            </a:pPr>
            <a:endParaRPr lang="en-CA" sz="2000" b="0" dirty="0"/>
          </a:p>
          <a:p>
            <a:pPr marL="0" indent="0">
              <a:lnSpc>
                <a:spcPts val="1800"/>
              </a:lnSpc>
              <a:buNone/>
              <a:defRPr/>
            </a:pPr>
            <a:r>
              <a:rPr lang="en-CA" sz="2000" dirty="0"/>
              <a:t>Strategic objective </a:t>
            </a:r>
            <a:r>
              <a:rPr lang="en-CA" sz="2000" dirty="0" smtClean="0"/>
              <a:t>2: framework modernization</a:t>
            </a:r>
          </a:p>
          <a:p>
            <a:pPr marL="0" indent="0">
              <a:lnSpc>
                <a:spcPts val="1800"/>
              </a:lnSpc>
              <a:buNone/>
              <a:defRPr/>
            </a:pPr>
            <a:endParaRPr lang="en-CA" sz="2000" b="0" dirty="0"/>
          </a:p>
          <a:p>
            <a:pPr marL="0" indent="0">
              <a:lnSpc>
                <a:spcPts val="1800"/>
              </a:lnSpc>
              <a:buNone/>
              <a:defRPr/>
            </a:pPr>
            <a:r>
              <a:rPr lang="en-CA" sz="2000" dirty="0"/>
              <a:t>Strategic objective </a:t>
            </a:r>
            <a:r>
              <a:rPr lang="en-CA" sz="2000" dirty="0" smtClean="0"/>
              <a:t>3: strategic partnerships and public awareness</a:t>
            </a:r>
            <a:endParaRPr lang="en-US" sz="2000" b="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3</a:t>
            </a:fld>
            <a:endParaRPr lang="en-US" dirty="0">
              <a:solidFill>
                <a:schemeClr val="tx1"/>
              </a:solidFill>
            </a:endParaRPr>
          </a:p>
        </p:txBody>
      </p:sp>
    </p:spTree>
    <p:extLst>
      <p:ext uri="{BB962C8B-B14F-4D97-AF65-F5344CB8AC3E}">
        <p14:creationId xmlns:p14="http://schemas.microsoft.com/office/powerpoint/2010/main" val="2797068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Origins of the PMPRB</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r>
              <a:rPr lang="en-US" sz="2000" b="0" dirty="0" smtClean="0"/>
              <a:t>Canada enacted a two-fold reform of its </a:t>
            </a:r>
            <a:r>
              <a:rPr lang="en-US" sz="2000" b="0" dirty="0"/>
              <a:t>drug </a:t>
            </a:r>
            <a:r>
              <a:rPr lang="en-US" sz="2000" b="0" dirty="0" smtClean="0"/>
              <a:t>patent regime in 1987 (Bill C-22) that sought to balance competing </a:t>
            </a:r>
            <a:r>
              <a:rPr lang="en-US" sz="2000" dirty="0" smtClean="0"/>
              <a:t>industrial and social policy objectives:</a:t>
            </a:r>
          </a:p>
          <a:p>
            <a:pPr marL="0" indent="0">
              <a:lnSpc>
                <a:spcPts val="1800"/>
              </a:lnSpc>
              <a:buNone/>
              <a:defRPr/>
            </a:pPr>
            <a:endParaRPr lang="en-US" sz="2000" b="0" dirty="0" smtClean="0"/>
          </a:p>
          <a:p>
            <a:pPr lvl="1">
              <a:lnSpc>
                <a:spcPts val="1800"/>
              </a:lnSpc>
              <a:buFont typeface="Arial" panose="020B0604020202020204" pitchFamily="34" charset="0"/>
              <a:buChar char="•"/>
              <a:defRPr/>
            </a:pPr>
            <a:r>
              <a:rPr lang="en-US" sz="2000" dirty="0" smtClean="0"/>
              <a:t>Strengthen patent protection for drug manufacturers to incentivize R&amp;D</a:t>
            </a:r>
          </a:p>
          <a:p>
            <a:pPr lvl="1">
              <a:lnSpc>
                <a:spcPts val="1800"/>
              </a:lnSpc>
              <a:buFont typeface="Arial" panose="020B0604020202020204" pitchFamily="34" charset="0"/>
              <a:buChar char="•"/>
              <a:defRPr/>
            </a:pPr>
            <a:r>
              <a:rPr lang="en-US" sz="2000" dirty="0" smtClean="0"/>
              <a:t>Mitigate the financial impact of stronger pharmaceutical patent protection on payers</a:t>
            </a:r>
            <a:endParaRPr lang="en-US" sz="2000" b="0" dirty="0"/>
          </a:p>
          <a:p>
            <a:pPr>
              <a:lnSpc>
                <a:spcPts val="1800"/>
              </a:lnSpc>
              <a:buFont typeface="Wingdings" pitchFamily="2" charset="2"/>
              <a:buChar char="§"/>
              <a:defRPr/>
            </a:pPr>
            <a:endParaRPr lang="en-US" sz="2000" b="0" dirty="0"/>
          </a:p>
          <a:p>
            <a:pPr marL="0" indent="0">
              <a:lnSpc>
                <a:spcPts val="1800"/>
              </a:lnSpc>
              <a:buNone/>
              <a:defRPr/>
            </a:pPr>
            <a:r>
              <a:rPr lang="en-CA" sz="2000" b="0" dirty="0"/>
              <a:t>The </a:t>
            </a:r>
            <a:r>
              <a:rPr lang="en-CA" sz="2000" b="0" dirty="0" smtClean="0"/>
              <a:t>PMPRB was conceived as C-22’s “consumer </a:t>
            </a:r>
            <a:r>
              <a:rPr lang="en-CA" sz="2000" b="0" dirty="0"/>
              <a:t>protection </a:t>
            </a:r>
            <a:r>
              <a:rPr lang="en-CA" sz="2000" b="0" dirty="0" smtClean="0"/>
              <a:t>pillar”, </a:t>
            </a:r>
            <a:r>
              <a:rPr lang="en-CA" sz="2000" dirty="0" smtClean="0"/>
              <a:t>to ensure patentees do not abuse their newfound statutory monopolies by charging excessive prices.</a:t>
            </a:r>
            <a:r>
              <a:rPr lang="en-CA" sz="2000" b="0" dirty="0" smtClean="0"/>
              <a:t> </a:t>
            </a:r>
            <a:endParaRPr lang="en-CA" sz="2000" dirty="0"/>
          </a:p>
          <a:p>
            <a:pPr marL="0" indent="0">
              <a:lnSpc>
                <a:spcPts val="1800"/>
              </a:lnSpc>
              <a:buNone/>
              <a:defRPr/>
            </a:pPr>
            <a:endParaRPr lang="en-CA" sz="2000" b="0" dirty="0"/>
          </a:p>
          <a:p>
            <a:pPr marL="0" indent="0">
              <a:lnSpc>
                <a:spcPts val="1800"/>
              </a:lnSpc>
              <a:buNone/>
              <a:defRPr/>
            </a:pPr>
            <a:r>
              <a:rPr lang="en-US" sz="2000" b="0" dirty="0" smtClean="0"/>
              <a:t>The </a:t>
            </a:r>
            <a:r>
              <a:rPr lang="en-US" sz="2000" b="0" dirty="0"/>
              <a:t>intent was to double R&amp;D in Canada </a:t>
            </a:r>
            <a:r>
              <a:rPr lang="en-US" sz="2000" b="0" dirty="0" smtClean="0"/>
              <a:t>(to </a:t>
            </a:r>
            <a:r>
              <a:rPr lang="en-US" sz="2000" b="0" dirty="0"/>
              <a:t>10% of </a:t>
            </a:r>
            <a:r>
              <a:rPr lang="en-US" sz="2000" b="0" dirty="0" smtClean="0"/>
              <a:t>revenues) </a:t>
            </a:r>
            <a:r>
              <a:rPr lang="en-US" sz="2000" b="0" dirty="0"/>
              <a:t>while keeping prices in line with </a:t>
            </a:r>
            <a:r>
              <a:rPr lang="en-US" sz="2000" b="0" dirty="0" smtClean="0"/>
              <a:t>high R&amp;D countries (the </a:t>
            </a:r>
            <a:r>
              <a:rPr lang="en-US" sz="2000" b="1" dirty="0" smtClean="0"/>
              <a:t>PMPRB-7</a:t>
            </a:r>
            <a:r>
              <a:rPr lang="en-CA" sz="2000" b="0" dirty="0" smtClean="0"/>
              <a:t>”*) in order to pay our “</a:t>
            </a:r>
            <a:r>
              <a:rPr lang="en-US" sz="2000" b="0" dirty="0" smtClean="0"/>
              <a:t>fair share”.</a:t>
            </a:r>
          </a:p>
          <a:p>
            <a:pPr marL="0" indent="0">
              <a:lnSpc>
                <a:spcPts val="1800"/>
              </a:lnSpc>
              <a:buNone/>
              <a:defRPr/>
            </a:pPr>
            <a:endParaRPr lang="en-US" sz="2000" b="0" dirty="0"/>
          </a:p>
          <a:p>
            <a:pPr marL="0" indent="0">
              <a:lnSpc>
                <a:spcPts val="1800"/>
              </a:lnSpc>
              <a:buNone/>
              <a:defRPr/>
            </a:pPr>
            <a:endParaRPr lang="en-US" sz="2000" dirty="0"/>
          </a:p>
          <a:p>
            <a:pPr marL="0" indent="0">
              <a:lnSpc>
                <a:spcPts val="1800"/>
              </a:lnSpc>
              <a:buNone/>
              <a:defRPr/>
            </a:pPr>
            <a:endParaRPr lang="en-US" sz="2000" b="0" dirty="0" smtClean="0"/>
          </a:p>
          <a:p>
            <a:pPr marL="0" indent="0">
              <a:lnSpc>
                <a:spcPts val="1800"/>
              </a:lnSpc>
              <a:buNone/>
              <a:defRPr/>
            </a:pPr>
            <a:endParaRPr lang="en-US" sz="2000" dirty="0"/>
          </a:p>
          <a:p>
            <a:pPr marL="0" indent="0">
              <a:lnSpc>
                <a:spcPts val="1800"/>
              </a:lnSpc>
              <a:buNone/>
              <a:defRPr/>
            </a:pPr>
            <a:endParaRPr lang="en-US" sz="2000" b="0" dirty="0" smtClean="0"/>
          </a:p>
          <a:p>
            <a:pPr marL="0" indent="0">
              <a:lnSpc>
                <a:spcPts val="1800"/>
              </a:lnSpc>
              <a:buNone/>
              <a:defRPr/>
            </a:pPr>
            <a:endParaRPr lang="en-US" sz="2000" dirty="0"/>
          </a:p>
          <a:p>
            <a:pPr marL="0" indent="0">
              <a:lnSpc>
                <a:spcPts val="1800"/>
              </a:lnSpc>
              <a:buNone/>
              <a:defRPr/>
            </a:pPr>
            <a:r>
              <a:rPr lang="en-US" sz="1600" b="1" i="1" dirty="0" smtClean="0"/>
              <a:t>* The US, the UK, Germany, Switzerland, Sweden, France and Italy.</a:t>
            </a:r>
          </a:p>
          <a:p>
            <a:pPr marL="0" indent="0">
              <a:lnSpc>
                <a:spcPts val="1800"/>
              </a:lnSpc>
              <a:buNone/>
              <a:defRPr/>
            </a:pPr>
            <a:endParaRPr lang="en-US" sz="2000" b="0" dirty="0" smtClean="0"/>
          </a:p>
          <a:p>
            <a:pPr marL="0" indent="0">
              <a:lnSpc>
                <a:spcPts val="1800"/>
              </a:lnSpc>
              <a:buNone/>
              <a:defRPr/>
            </a:pPr>
            <a:endParaRPr lang="en-US" sz="200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4</a:t>
            </a:fld>
            <a:endParaRPr lang="en-US" dirty="0">
              <a:solidFill>
                <a:schemeClr val="tx1"/>
              </a:solidFill>
            </a:endParaRPr>
          </a:p>
        </p:txBody>
      </p:sp>
    </p:spTree>
    <p:extLst>
      <p:ext uri="{BB962C8B-B14F-4D97-AF65-F5344CB8AC3E}">
        <p14:creationId xmlns:p14="http://schemas.microsoft.com/office/powerpoint/2010/main" val="1675208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Impact of Policy</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r>
              <a:rPr lang="en-CA" sz="2000" b="1" dirty="0" smtClean="0"/>
              <a:t>Prices are high and R&amp;D is low</a:t>
            </a:r>
            <a:endParaRPr lang="en-CA" sz="2000" dirty="0" smtClean="0"/>
          </a:p>
          <a:p>
            <a:pPr marL="0" indent="0">
              <a:lnSpc>
                <a:spcPts val="1800"/>
              </a:lnSpc>
              <a:buNone/>
              <a:defRPr/>
            </a:pPr>
            <a:endParaRPr lang="en-CA" sz="2000" b="1" dirty="0"/>
          </a:p>
          <a:p>
            <a:pPr marL="0" indent="0">
              <a:lnSpc>
                <a:spcPts val="1800"/>
              </a:lnSpc>
              <a:buNone/>
              <a:defRPr/>
            </a:pPr>
            <a:r>
              <a:rPr lang="en-CA" sz="2000" dirty="0" smtClean="0"/>
              <a:t>Although Canadian patented drug prices, on average, remain slightly below the median of the PMPRB7, this is because high US prices skew the median.</a:t>
            </a:r>
          </a:p>
          <a:p>
            <a:pPr lvl="1">
              <a:lnSpc>
                <a:spcPts val="1800"/>
              </a:lnSpc>
              <a:defRPr/>
            </a:pPr>
            <a:r>
              <a:rPr lang="en-CA" sz="1800" dirty="0" smtClean="0"/>
              <a:t>Prices in France, Italy and the UK are 13-25% less than Canadian prices; Sweden and Switzerland are 3-4% less.</a:t>
            </a:r>
          </a:p>
          <a:p>
            <a:pPr lvl="1">
              <a:lnSpc>
                <a:spcPts val="1800"/>
              </a:lnSpc>
              <a:defRPr/>
            </a:pPr>
            <a:r>
              <a:rPr lang="en-CA" sz="1800" dirty="0" smtClean="0"/>
              <a:t>Prices in Australia, Spain, the Netherlands and New Zealand are 14-34% less.</a:t>
            </a:r>
          </a:p>
          <a:p>
            <a:pPr marL="0" indent="0">
              <a:lnSpc>
                <a:spcPts val="1800"/>
              </a:lnSpc>
              <a:buNone/>
              <a:defRPr/>
            </a:pPr>
            <a:endParaRPr lang="en-CA" sz="2000" dirty="0" smtClean="0"/>
          </a:p>
          <a:p>
            <a:pPr marL="0" indent="0">
              <a:lnSpc>
                <a:spcPts val="1800"/>
              </a:lnSpc>
              <a:buNone/>
              <a:defRPr/>
            </a:pPr>
            <a:r>
              <a:rPr lang="en-CA" sz="2000" dirty="0" smtClean="0"/>
              <a:t>In 2005 only France and Italy had lower patented drug prices than Canada (among our comparators), today only Germany and the USA are higher.</a:t>
            </a:r>
            <a:endParaRPr lang="en-CA" sz="2000" dirty="0"/>
          </a:p>
          <a:p>
            <a:pPr marL="0" indent="0">
              <a:lnSpc>
                <a:spcPts val="1800"/>
              </a:lnSpc>
              <a:buNone/>
              <a:defRPr/>
            </a:pPr>
            <a:endParaRPr lang="en-CA" sz="2000" dirty="0"/>
          </a:p>
          <a:p>
            <a:pPr marL="0" indent="0">
              <a:lnSpc>
                <a:spcPts val="1800"/>
              </a:lnSpc>
              <a:buNone/>
              <a:defRPr/>
            </a:pPr>
            <a:r>
              <a:rPr lang="en-CA" sz="2000" dirty="0" smtClean="0"/>
              <a:t>Conversely, R&amp;D continues to decline, to 4.4% of revenues from sales of patented medicines in Canada for all patentees (5.0% for Rx&amp;D members) – a fraction of the 21.8% average in the PMPRB7.</a:t>
            </a:r>
          </a:p>
          <a:p>
            <a:pPr lvl="1">
              <a:lnSpc>
                <a:spcPts val="1800"/>
              </a:lnSpc>
              <a:defRPr/>
            </a:pPr>
            <a:endParaRPr lang="en-US" sz="180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5</a:t>
            </a:fld>
            <a:endParaRPr lang="en-US" dirty="0">
              <a:solidFill>
                <a:schemeClr val="tx1"/>
              </a:solidFill>
            </a:endParaRPr>
          </a:p>
        </p:txBody>
      </p:sp>
    </p:spTree>
    <p:extLst>
      <p:ext uri="{BB962C8B-B14F-4D97-AF65-F5344CB8AC3E}">
        <p14:creationId xmlns:p14="http://schemas.microsoft.com/office/powerpoint/2010/main" val="960222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Prices are high</a:t>
            </a:r>
            <a:endParaRPr lang="en-US" b="0" dirty="0" smtClean="0">
              <a:solidFill>
                <a:schemeClr val="bg1"/>
              </a:solidFill>
            </a:endParaRPr>
          </a:p>
        </p:txBody>
      </p:sp>
      <p:sp>
        <p:nvSpPr>
          <p:cNvPr id="27650" name="Content Placeholder 2"/>
          <p:cNvSpPr>
            <a:spLocks noGrp="1"/>
          </p:cNvSpPr>
          <p:nvPr>
            <p:ph idx="1"/>
          </p:nvPr>
        </p:nvSpPr>
        <p:spPr>
          <a:xfrm>
            <a:off x="253148" y="1100547"/>
            <a:ext cx="8662251" cy="756828"/>
          </a:xfrm>
        </p:spPr>
        <p:txBody>
          <a:bodyPr/>
          <a:lstStyle/>
          <a:p>
            <a:pPr marL="0" indent="0">
              <a:lnSpc>
                <a:spcPts val="1800"/>
              </a:lnSpc>
              <a:buNone/>
              <a:defRPr/>
            </a:pPr>
            <a:r>
              <a:rPr lang="en-CA" sz="2000" b="1" dirty="0" smtClean="0"/>
              <a:t>Average Foreign-to-Canadian price ratios paint a clear picture (Patented Drugs, 2014)</a:t>
            </a:r>
            <a:endParaRPr lang="en-CA" sz="200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6</a:t>
            </a:fld>
            <a:endParaRPr lang="en-US" dirty="0">
              <a:solidFill>
                <a:schemeClr val="tx1"/>
              </a:solidFill>
            </a:endParaRPr>
          </a:p>
        </p:txBody>
      </p:sp>
      <p:graphicFrame>
        <p:nvGraphicFramePr>
          <p:cNvPr id="13" name="Chart 12"/>
          <p:cNvGraphicFramePr>
            <a:graphicFrameLocks/>
          </p:cNvGraphicFramePr>
          <p:nvPr>
            <p:extLst>
              <p:ext uri="{D42A27DB-BD31-4B8C-83A1-F6EECF244321}">
                <p14:modId xmlns:p14="http://schemas.microsoft.com/office/powerpoint/2010/main" val="360623978"/>
              </p:ext>
            </p:extLst>
          </p:nvPr>
        </p:nvGraphicFramePr>
        <p:xfrm>
          <a:off x="1023937" y="1704975"/>
          <a:ext cx="6810375" cy="392429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4562475" y="6111351"/>
            <a:ext cx="4133850" cy="215444"/>
          </a:xfrm>
          <a:prstGeom prst="rect">
            <a:avLst/>
          </a:prstGeom>
        </p:spPr>
        <p:txBody>
          <a:bodyPr wrap="square">
            <a:spAutoFit/>
          </a:bodyPr>
          <a:lstStyle/>
          <a:p>
            <a:pPr algn="r"/>
            <a:r>
              <a:rPr lang="en-US" sz="800" dirty="0">
                <a:solidFill>
                  <a:srgbClr val="000000"/>
                </a:solidFill>
              </a:rPr>
              <a:t>Source: </a:t>
            </a:r>
            <a:r>
              <a:rPr lang="en-US" sz="800" dirty="0" smtClean="0">
                <a:solidFill>
                  <a:srgbClr val="000000"/>
                </a:solidFill>
              </a:rPr>
              <a:t>IMS MIDAS database, 2005-2014, IMS AG.</a:t>
            </a:r>
            <a:endParaRPr lang="en-CA" sz="800" dirty="0">
              <a:solidFill>
                <a:srgbClr val="000000"/>
              </a:solidFill>
            </a:endParaRPr>
          </a:p>
        </p:txBody>
      </p:sp>
    </p:spTree>
    <p:extLst>
      <p:ext uri="{BB962C8B-B14F-4D97-AF65-F5344CB8AC3E}">
        <p14:creationId xmlns:p14="http://schemas.microsoft.com/office/powerpoint/2010/main" val="268898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R&amp;D is Low</a:t>
            </a:r>
            <a:endParaRPr lang="en-US" b="0" dirty="0" smtClean="0">
              <a:solidFill>
                <a:schemeClr val="bg1"/>
              </a:solidFill>
            </a:endParaRPr>
          </a:p>
        </p:txBody>
      </p:sp>
      <p:sp>
        <p:nvSpPr>
          <p:cNvPr id="27650" name="Content Placeholder 2"/>
          <p:cNvSpPr>
            <a:spLocks noGrp="1"/>
          </p:cNvSpPr>
          <p:nvPr>
            <p:ph idx="1"/>
          </p:nvPr>
        </p:nvSpPr>
        <p:spPr>
          <a:xfrm>
            <a:off x="253148" y="1100547"/>
            <a:ext cx="8662251" cy="756828"/>
          </a:xfrm>
        </p:spPr>
        <p:txBody>
          <a:bodyPr/>
          <a:lstStyle/>
          <a:p>
            <a:pPr marL="0" indent="0">
              <a:lnSpc>
                <a:spcPts val="1800"/>
              </a:lnSpc>
              <a:buNone/>
              <a:defRPr/>
            </a:pPr>
            <a:r>
              <a:rPr lang="en-CA" sz="2000" b="1" dirty="0" smtClean="0"/>
              <a:t>R&amp;D-to-Sales ratios are even less favorable</a:t>
            </a:r>
            <a:endParaRPr lang="en-CA" sz="200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7</a:t>
            </a:fld>
            <a:endParaRPr lang="en-US" dirty="0">
              <a:solidFill>
                <a:schemeClr val="tx1"/>
              </a:solidFill>
            </a:endParaRPr>
          </a:p>
        </p:txBody>
      </p:sp>
      <p:sp>
        <p:nvSpPr>
          <p:cNvPr id="9" name="Content Placeholder 2"/>
          <p:cNvSpPr txBox="1">
            <a:spLocks/>
          </p:cNvSpPr>
          <p:nvPr/>
        </p:nvSpPr>
        <p:spPr bwMode="auto">
          <a:xfrm>
            <a:off x="243623" y="1814921"/>
            <a:ext cx="4328377" cy="718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en-CA" sz="2000" kern="0" dirty="0" smtClean="0"/>
              <a:t>In 2000, Canadian R&amp;D was at its 10% target, but only half the PMPRB7 average.</a:t>
            </a:r>
            <a:endParaRPr lang="en-US" sz="2000" kern="0" dirty="0" smtClean="0"/>
          </a:p>
          <a:p>
            <a:pPr marL="0" indent="0" defTabSz="914400">
              <a:lnSpc>
                <a:spcPts val="1800"/>
              </a:lnSpc>
              <a:buFont typeface="Arial" panose="020B0604020202020204" pitchFamily="34" charset="0"/>
              <a:buNone/>
              <a:defRPr/>
            </a:pPr>
            <a:endParaRPr lang="en-US" sz="2000" kern="0" dirty="0" smtClean="0"/>
          </a:p>
          <a:p>
            <a:pPr marL="0" indent="0" defTabSz="914400">
              <a:lnSpc>
                <a:spcPts val="1800"/>
              </a:lnSpc>
              <a:buFont typeface="Arial" panose="020B0604020202020204" pitchFamily="34" charset="0"/>
              <a:buNone/>
              <a:defRPr/>
            </a:pPr>
            <a:endParaRPr lang="en-US" sz="2000" kern="0" dirty="0"/>
          </a:p>
        </p:txBody>
      </p:sp>
      <p:sp>
        <p:nvSpPr>
          <p:cNvPr id="10" name="Content Placeholder 2"/>
          <p:cNvSpPr txBox="1">
            <a:spLocks/>
          </p:cNvSpPr>
          <p:nvPr/>
        </p:nvSpPr>
        <p:spPr bwMode="auto">
          <a:xfrm>
            <a:off x="4739423" y="1795871"/>
            <a:ext cx="4328377" cy="718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en-CA" sz="2000" kern="0" dirty="0" smtClean="0"/>
              <a:t>By 2012, R&amp;D had increased in Germany, the USA, Switzerland and on average but collapsed in Canada.</a:t>
            </a:r>
            <a:endParaRPr lang="en-US" sz="2000" kern="0" dirty="0" smtClean="0"/>
          </a:p>
          <a:p>
            <a:pPr marL="0" indent="0" defTabSz="914400">
              <a:lnSpc>
                <a:spcPts val="1800"/>
              </a:lnSpc>
              <a:buFont typeface="Arial" panose="020B0604020202020204" pitchFamily="34" charset="0"/>
              <a:buNone/>
              <a:defRPr/>
            </a:pPr>
            <a:endParaRPr lang="en-US" sz="2000" kern="0" dirty="0" smtClean="0"/>
          </a:p>
          <a:p>
            <a:pPr marL="0" indent="0" defTabSz="914400">
              <a:lnSpc>
                <a:spcPts val="1800"/>
              </a:lnSpc>
              <a:buFont typeface="Arial" panose="020B0604020202020204" pitchFamily="34" charset="0"/>
              <a:buNone/>
              <a:defRPr/>
            </a:pPr>
            <a:endParaRPr lang="en-US" sz="2000" kern="0" dirty="0"/>
          </a:p>
        </p:txBody>
      </p:sp>
      <p:sp>
        <p:nvSpPr>
          <p:cNvPr id="11" name="Content Placeholder 2"/>
          <p:cNvSpPr txBox="1">
            <a:spLocks/>
          </p:cNvSpPr>
          <p:nvPr/>
        </p:nvSpPr>
        <p:spPr bwMode="auto">
          <a:xfrm>
            <a:off x="334846" y="5777322"/>
            <a:ext cx="4328377" cy="518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lgn="ctr" defTabSz="914400">
              <a:lnSpc>
                <a:spcPts val="1800"/>
              </a:lnSpc>
              <a:buFont typeface="Arial" panose="020B0604020202020204" pitchFamily="34" charset="0"/>
              <a:buNone/>
              <a:defRPr/>
            </a:pPr>
            <a:r>
              <a:rPr lang="en-CA" sz="2000" kern="0" dirty="0" smtClean="0"/>
              <a:t>2000</a:t>
            </a:r>
            <a:endParaRPr lang="en-US" sz="2000" kern="0" dirty="0" smtClean="0"/>
          </a:p>
          <a:p>
            <a:pPr marL="0" indent="0" algn="ctr" defTabSz="914400">
              <a:lnSpc>
                <a:spcPts val="1800"/>
              </a:lnSpc>
              <a:buFont typeface="Arial" panose="020B0604020202020204" pitchFamily="34" charset="0"/>
              <a:buNone/>
              <a:defRPr/>
            </a:pPr>
            <a:endParaRPr lang="en-US" sz="2000" kern="0" dirty="0" smtClean="0"/>
          </a:p>
          <a:p>
            <a:pPr marL="0" indent="0" algn="ctr" defTabSz="914400">
              <a:lnSpc>
                <a:spcPts val="1800"/>
              </a:lnSpc>
              <a:buFont typeface="Arial" panose="020B0604020202020204" pitchFamily="34" charset="0"/>
              <a:buNone/>
              <a:defRPr/>
            </a:pPr>
            <a:endParaRPr lang="en-US" sz="2000" kern="0" dirty="0"/>
          </a:p>
        </p:txBody>
      </p:sp>
      <p:sp>
        <p:nvSpPr>
          <p:cNvPr id="12" name="Content Placeholder 2"/>
          <p:cNvSpPr txBox="1">
            <a:spLocks/>
          </p:cNvSpPr>
          <p:nvPr/>
        </p:nvSpPr>
        <p:spPr bwMode="auto">
          <a:xfrm>
            <a:off x="4802071" y="5777322"/>
            <a:ext cx="4328377" cy="518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lgn="ctr" defTabSz="914400">
              <a:lnSpc>
                <a:spcPts val="1800"/>
              </a:lnSpc>
              <a:buFont typeface="Arial" panose="020B0604020202020204" pitchFamily="34" charset="0"/>
              <a:buNone/>
              <a:defRPr/>
            </a:pPr>
            <a:r>
              <a:rPr lang="en-CA" sz="2000" kern="0" dirty="0" smtClean="0"/>
              <a:t>2012</a:t>
            </a:r>
            <a:endParaRPr lang="en-US" sz="2000" kern="0" dirty="0" smtClean="0"/>
          </a:p>
          <a:p>
            <a:pPr marL="0" indent="0" algn="ctr" defTabSz="914400">
              <a:lnSpc>
                <a:spcPts val="1800"/>
              </a:lnSpc>
              <a:buFont typeface="Arial" panose="020B0604020202020204" pitchFamily="34" charset="0"/>
              <a:buNone/>
              <a:defRPr/>
            </a:pPr>
            <a:endParaRPr lang="en-US" sz="2000" kern="0" dirty="0" smtClean="0"/>
          </a:p>
          <a:p>
            <a:pPr marL="0" indent="0" algn="ctr" defTabSz="914400">
              <a:lnSpc>
                <a:spcPts val="1800"/>
              </a:lnSpc>
              <a:buFont typeface="Arial" panose="020B0604020202020204" pitchFamily="34" charset="0"/>
              <a:buNone/>
              <a:defRPr/>
            </a:pPr>
            <a:endParaRPr lang="en-US" sz="2000" kern="0" dirty="0"/>
          </a:p>
        </p:txBody>
      </p:sp>
      <p:graphicFrame>
        <p:nvGraphicFramePr>
          <p:cNvPr id="14" name="Chart 13"/>
          <p:cNvGraphicFramePr>
            <a:graphicFrameLocks/>
          </p:cNvGraphicFramePr>
          <p:nvPr>
            <p:extLst>
              <p:ext uri="{D42A27DB-BD31-4B8C-83A1-F6EECF244321}">
                <p14:modId xmlns:p14="http://schemas.microsoft.com/office/powerpoint/2010/main" val="1495670297"/>
              </p:ext>
            </p:extLst>
          </p:nvPr>
        </p:nvGraphicFramePr>
        <p:xfrm>
          <a:off x="66675" y="2434047"/>
          <a:ext cx="4505325" cy="3333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367006430"/>
              </p:ext>
            </p:extLst>
          </p:nvPr>
        </p:nvGraphicFramePr>
        <p:xfrm>
          <a:off x="4562475" y="2434047"/>
          <a:ext cx="4505325" cy="3333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7605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What’s Changed?</a:t>
            </a:r>
            <a:endParaRPr lang="en-US" b="0" dirty="0" smtClean="0">
              <a:solidFill>
                <a:schemeClr val="bg1"/>
              </a:solidFill>
            </a:endParaRPr>
          </a:p>
        </p:txBody>
      </p:sp>
      <p:sp>
        <p:nvSpPr>
          <p:cNvPr id="27650" name="Content Placeholder 2"/>
          <p:cNvSpPr>
            <a:spLocks noGrp="1"/>
          </p:cNvSpPr>
          <p:nvPr>
            <p:ph idx="1"/>
          </p:nvPr>
        </p:nvSpPr>
        <p:spPr>
          <a:xfrm>
            <a:off x="253148" y="1100547"/>
            <a:ext cx="8662251" cy="1385478"/>
          </a:xfrm>
        </p:spPr>
        <p:txBody>
          <a:bodyPr/>
          <a:lstStyle/>
          <a:p>
            <a:pPr marL="0" indent="0">
              <a:lnSpc>
                <a:spcPts val="1800"/>
              </a:lnSpc>
              <a:buNone/>
              <a:defRPr/>
            </a:pPr>
            <a:r>
              <a:rPr lang="en-CA" sz="2000" b="1" dirty="0" smtClean="0"/>
              <a:t>International reform to pricing and reimbursement regimes</a:t>
            </a:r>
            <a:endParaRPr lang="en-CA" sz="2000" dirty="0" smtClean="0"/>
          </a:p>
          <a:p>
            <a:pPr marL="0" indent="0">
              <a:lnSpc>
                <a:spcPts val="1800"/>
              </a:lnSpc>
              <a:buNone/>
              <a:defRPr/>
            </a:pPr>
            <a:endParaRPr lang="en-CA" sz="2000" b="1" dirty="0"/>
          </a:p>
          <a:p>
            <a:pPr marL="0" indent="0">
              <a:lnSpc>
                <a:spcPts val="1800"/>
              </a:lnSpc>
              <a:buNone/>
              <a:defRPr/>
            </a:pPr>
            <a:r>
              <a:rPr lang="en-CA" sz="2000" dirty="0" smtClean="0"/>
              <a:t>In 1987, price referencing was in its infancy, today, although it is widely practiced, it is increasingly an adjunct to other forms of price/cost control.</a:t>
            </a:r>
          </a:p>
          <a:p>
            <a:pPr marL="0" indent="0">
              <a:lnSpc>
                <a:spcPts val="1800"/>
              </a:lnSpc>
              <a:buNone/>
              <a:defRPr/>
            </a:pPr>
            <a:endParaRPr lang="en-CA" sz="2000" dirty="0" smtClean="0"/>
          </a:p>
          <a:p>
            <a:pPr marL="0" indent="0">
              <a:lnSpc>
                <a:spcPts val="1800"/>
              </a:lnSpc>
              <a:buNone/>
              <a:defRPr/>
            </a:pPr>
            <a:r>
              <a:rPr lang="en-CA" sz="2000" dirty="0" smtClean="0"/>
              <a:t>From 2010-2014 period, 23 European countries began planning or executed a major reform of their pharmaceutical price and cost regulatory framework.</a:t>
            </a:r>
            <a:endParaRPr lang="en-US" sz="200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8</a:t>
            </a:fld>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7899501"/>
              </p:ext>
            </p:extLst>
          </p:nvPr>
        </p:nvGraphicFramePr>
        <p:xfrm>
          <a:off x="611560" y="3209051"/>
          <a:ext cx="7920880" cy="3016851"/>
        </p:xfrm>
        <a:graphic>
          <a:graphicData uri="http://schemas.openxmlformats.org/drawingml/2006/table">
            <a:tbl>
              <a:tblPr firstRow="1" bandRow="1">
                <a:tableStyleId>{17292A2E-F333-43FB-9621-5CBBE7FDCDCB}</a:tableStyleId>
              </a:tblPr>
              <a:tblGrid>
                <a:gridCol w="902747"/>
                <a:gridCol w="581349"/>
                <a:gridCol w="6436784"/>
              </a:tblGrid>
              <a:tr h="276330">
                <a:tc>
                  <a:txBody>
                    <a:bodyPr/>
                    <a:lstStyle/>
                    <a:p>
                      <a:r>
                        <a:rPr lang="en-CA" sz="1600" dirty="0" smtClean="0"/>
                        <a:t>Country</a:t>
                      </a:r>
                      <a:endParaRPr lang="en-CA" sz="1600" dirty="0"/>
                    </a:p>
                  </a:txBody>
                  <a:tcPr/>
                </a:tc>
                <a:tc>
                  <a:txBody>
                    <a:bodyPr/>
                    <a:lstStyle/>
                    <a:p>
                      <a:r>
                        <a:rPr lang="en-CA" sz="1600" dirty="0" smtClean="0"/>
                        <a:t>Year</a:t>
                      </a:r>
                      <a:endParaRPr lang="en-CA" sz="1600" dirty="0"/>
                    </a:p>
                  </a:txBody>
                  <a:tcPr/>
                </a:tc>
                <a:tc>
                  <a:txBody>
                    <a:bodyPr/>
                    <a:lstStyle/>
                    <a:p>
                      <a:r>
                        <a:rPr lang="en-CA" sz="1600" dirty="0" smtClean="0"/>
                        <a:t>Type of Reform</a:t>
                      </a:r>
                      <a:endParaRPr lang="en-CA" sz="1600" dirty="0"/>
                    </a:p>
                  </a:txBody>
                  <a:tcPr/>
                </a:tc>
              </a:tr>
              <a:tr h="477297">
                <a:tc>
                  <a:txBody>
                    <a:bodyPr/>
                    <a:lstStyle/>
                    <a:p>
                      <a:r>
                        <a:rPr lang="en-CA" sz="1600" dirty="0" smtClean="0">
                          <a:solidFill>
                            <a:srgbClr val="000000"/>
                          </a:solidFill>
                        </a:rPr>
                        <a:t>UK</a:t>
                      </a:r>
                      <a:endParaRPr lang="en-CA" sz="1600" dirty="0">
                        <a:solidFill>
                          <a:srgbClr val="000000"/>
                        </a:solidFill>
                      </a:endParaRPr>
                    </a:p>
                  </a:txBody>
                  <a:tcPr/>
                </a:tc>
                <a:tc>
                  <a:txBody>
                    <a:bodyPr/>
                    <a:lstStyle/>
                    <a:p>
                      <a:r>
                        <a:rPr lang="en-CA" sz="1600" dirty="0" smtClean="0">
                          <a:solidFill>
                            <a:srgbClr val="000000"/>
                          </a:solidFill>
                        </a:rPr>
                        <a:t>2014</a:t>
                      </a:r>
                      <a:endParaRPr lang="en-CA" sz="1600" dirty="0">
                        <a:solidFill>
                          <a:srgbClr val="000000"/>
                        </a:solidFill>
                      </a:endParaRPr>
                    </a:p>
                  </a:txBody>
                  <a:tcPr/>
                </a:tc>
                <a:tc>
                  <a:txBody>
                    <a:bodyPr/>
                    <a:lstStyle/>
                    <a:p>
                      <a:r>
                        <a:rPr lang="en-CA" sz="1600" dirty="0" smtClean="0">
                          <a:solidFill>
                            <a:srgbClr val="000000"/>
                          </a:solidFill>
                        </a:rPr>
                        <a:t>Annual,</a:t>
                      </a:r>
                      <a:r>
                        <a:rPr lang="en-CA" sz="1600" baseline="0" dirty="0" smtClean="0">
                          <a:solidFill>
                            <a:srgbClr val="000000"/>
                          </a:solidFill>
                        </a:rPr>
                        <a:t> per company, </a:t>
                      </a:r>
                      <a:r>
                        <a:rPr lang="en-CA" sz="1600" dirty="0" smtClean="0">
                          <a:solidFill>
                            <a:srgbClr val="000000"/>
                          </a:solidFill>
                        </a:rPr>
                        <a:t>public expenditure ceilings</a:t>
                      </a:r>
                      <a:r>
                        <a:rPr lang="en-CA" sz="1600" baseline="0" dirty="0" smtClean="0">
                          <a:solidFill>
                            <a:srgbClr val="000000"/>
                          </a:solidFill>
                        </a:rPr>
                        <a:t> – 0% growth for next two years.</a:t>
                      </a:r>
                      <a:endParaRPr lang="en-CA" sz="1600" dirty="0">
                        <a:solidFill>
                          <a:srgbClr val="000000"/>
                        </a:solidFill>
                      </a:endParaRPr>
                    </a:p>
                  </a:txBody>
                  <a:tcPr/>
                </a:tc>
              </a:tr>
              <a:tr h="477297">
                <a:tc>
                  <a:txBody>
                    <a:bodyPr/>
                    <a:lstStyle/>
                    <a:p>
                      <a:r>
                        <a:rPr lang="en-CA" sz="1600" dirty="0" smtClean="0">
                          <a:solidFill>
                            <a:srgbClr val="000000"/>
                          </a:solidFill>
                        </a:rPr>
                        <a:t>Sweden</a:t>
                      </a:r>
                      <a:endParaRPr lang="en-CA" sz="1600" dirty="0">
                        <a:solidFill>
                          <a:srgbClr val="000000"/>
                        </a:solidFill>
                      </a:endParaRPr>
                    </a:p>
                  </a:txBody>
                  <a:tcPr/>
                </a:tc>
                <a:tc>
                  <a:txBody>
                    <a:bodyPr/>
                    <a:lstStyle/>
                    <a:p>
                      <a:r>
                        <a:rPr lang="en-CA" sz="1600" dirty="0" smtClean="0">
                          <a:solidFill>
                            <a:srgbClr val="000000"/>
                          </a:solidFill>
                        </a:rPr>
                        <a:t>2014</a:t>
                      </a:r>
                      <a:endParaRPr lang="en-CA" sz="1600" dirty="0">
                        <a:solidFill>
                          <a:srgbClr val="000000"/>
                        </a:solidFill>
                      </a:endParaRPr>
                    </a:p>
                  </a:txBody>
                  <a:tcPr/>
                </a:tc>
                <a:tc>
                  <a:txBody>
                    <a:bodyPr/>
                    <a:lstStyle/>
                    <a:p>
                      <a:r>
                        <a:rPr lang="en-CA" sz="1600" dirty="0" smtClean="0">
                          <a:solidFill>
                            <a:srgbClr val="000000"/>
                          </a:solidFill>
                        </a:rPr>
                        <a:t>7.5% price reduction for drugs &gt;15 years old not subject to generic competition.</a:t>
                      </a:r>
                      <a:endParaRPr lang="en-CA" sz="1600" dirty="0">
                        <a:solidFill>
                          <a:srgbClr val="000000"/>
                        </a:solidFill>
                      </a:endParaRPr>
                    </a:p>
                  </a:txBody>
                  <a:tcPr/>
                </a:tc>
              </a:tr>
              <a:tr h="276330">
                <a:tc>
                  <a:txBody>
                    <a:bodyPr/>
                    <a:lstStyle/>
                    <a:p>
                      <a:r>
                        <a:rPr lang="en-CA" sz="1600" dirty="0" smtClean="0">
                          <a:solidFill>
                            <a:srgbClr val="000000"/>
                          </a:solidFill>
                        </a:rPr>
                        <a:t>Switz.</a:t>
                      </a:r>
                      <a:endParaRPr lang="en-CA" sz="1600" dirty="0">
                        <a:solidFill>
                          <a:srgbClr val="000000"/>
                        </a:solidFill>
                      </a:endParaRPr>
                    </a:p>
                  </a:txBody>
                  <a:tcPr/>
                </a:tc>
                <a:tc>
                  <a:txBody>
                    <a:bodyPr/>
                    <a:lstStyle/>
                    <a:p>
                      <a:r>
                        <a:rPr lang="en-CA" sz="1600" dirty="0" smtClean="0">
                          <a:solidFill>
                            <a:srgbClr val="000000"/>
                          </a:solidFill>
                        </a:rPr>
                        <a:t>2013</a:t>
                      </a:r>
                      <a:endParaRPr lang="en-CA" sz="1600" dirty="0">
                        <a:solidFill>
                          <a:srgbClr val="000000"/>
                        </a:solidFill>
                      </a:endParaRPr>
                    </a:p>
                  </a:txBody>
                  <a:tcPr/>
                </a:tc>
                <a:tc>
                  <a:txBody>
                    <a:bodyPr/>
                    <a:lstStyle/>
                    <a:p>
                      <a:r>
                        <a:rPr lang="en-CA" sz="1600" dirty="0" smtClean="0">
                          <a:solidFill>
                            <a:srgbClr val="000000"/>
                          </a:solidFill>
                        </a:rPr>
                        <a:t>Legislated</a:t>
                      </a:r>
                      <a:r>
                        <a:rPr lang="en-CA" sz="1600" baseline="0" dirty="0" smtClean="0">
                          <a:solidFill>
                            <a:srgbClr val="000000"/>
                          </a:solidFill>
                        </a:rPr>
                        <a:t> n</a:t>
                      </a:r>
                      <a:r>
                        <a:rPr lang="en-CA" sz="1600" dirty="0" smtClean="0">
                          <a:solidFill>
                            <a:srgbClr val="000000"/>
                          </a:solidFill>
                        </a:rPr>
                        <a:t>egotiated price reduction of 2500 drugs.</a:t>
                      </a:r>
                      <a:endParaRPr lang="en-CA" sz="1600" dirty="0">
                        <a:solidFill>
                          <a:srgbClr val="000000"/>
                        </a:solidFill>
                      </a:endParaRPr>
                    </a:p>
                  </a:txBody>
                  <a:tcPr/>
                </a:tc>
              </a:tr>
              <a:tr h="477297">
                <a:tc>
                  <a:txBody>
                    <a:bodyPr/>
                    <a:lstStyle/>
                    <a:p>
                      <a:r>
                        <a:rPr lang="en-CA" sz="1600" dirty="0" smtClean="0">
                          <a:solidFill>
                            <a:srgbClr val="000000"/>
                          </a:solidFill>
                        </a:rPr>
                        <a:t>Italy</a:t>
                      </a:r>
                      <a:endParaRPr lang="en-CA" sz="1600" dirty="0">
                        <a:solidFill>
                          <a:srgbClr val="000000"/>
                        </a:solidFill>
                      </a:endParaRPr>
                    </a:p>
                  </a:txBody>
                  <a:tcPr/>
                </a:tc>
                <a:tc>
                  <a:txBody>
                    <a:bodyPr/>
                    <a:lstStyle/>
                    <a:p>
                      <a:r>
                        <a:rPr lang="en-CA" sz="1600" dirty="0" smtClean="0">
                          <a:solidFill>
                            <a:srgbClr val="000000"/>
                          </a:solidFill>
                        </a:rPr>
                        <a:t>2013</a:t>
                      </a:r>
                      <a:endParaRPr lang="en-CA" sz="1600" dirty="0">
                        <a:solidFill>
                          <a:srgbClr val="000000"/>
                        </a:solidFill>
                      </a:endParaRPr>
                    </a:p>
                  </a:txBody>
                  <a:tcPr/>
                </a:tc>
                <a:tc>
                  <a:txBody>
                    <a:bodyPr/>
                    <a:lstStyle/>
                    <a:p>
                      <a:r>
                        <a:rPr lang="en-CA" sz="1600" dirty="0" smtClean="0">
                          <a:solidFill>
                            <a:srgbClr val="000000"/>
                          </a:solidFill>
                        </a:rPr>
                        <a:t>Expenditure</a:t>
                      </a:r>
                      <a:r>
                        <a:rPr lang="en-CA" sz="1600" baseline="0" dirty="0" smtClean="0">
                          <a:solidFill>
                            <a:srgbClr val="000000"/>
                          </a:solidFill>
                        </a:rPr>
                        <a:t> ceiling, performance based reimbursement, 2-year price re-evaluation.</a:t>
                      </a:r>
                      <a:endParaRPr lang="en-CA" sz="1600" dirty="0">
                        <a:solidFill>
                          <a:srgbClr val="000000"/>
                        </a:solidFill>
                      </a:endParaRPr>
                    </a:p>
                  </a:txBody>
                  <a:tcPr/>
                </a:tc>
              </a:tr>
              <a:tr h="477297">
                <a:tc>
                  <a:txBody>
                    <a:bodyPr/>
                    <a:lstStyle/>
                    <a:p>
                      <a:r>
                        <a:rPr lang="en-CA" sz="1600" dirty="0" smtClean="0">
                          <a:solidFill>
                            <a:srgbClr val="000000"/>
                          </a:solidFill>
                        </a:rPr>
                        <a:t>France</a:t>
                      </a:r>
                      <a:endParaRPr lang="en-CA" sz="1600" dirty="0">
                        <a:solidFill>
                          <a:srgbClr val="000000"/>
                        </a:solidFill>
                      </a:endParaRPr>
                    </a:p>
                  </a:txBody>
                  <a:tcPr/>
                </a:tc>
                <a:tc>
                  <a:txBody>
                    <a:bodyPr/>
                    <a:lstStyle/>
                    <a:p>
                      <a:r>
                        <a:rPr lang="en-CA" sz="1600" dirty="0" smtClean="0">
                          <a:solidFill>
                            <a:srgbClr val="000000"/>
                          </a:solidFill>
                        </a:rPr>
                        <a:t>2012</a:t>
                      </a:r>
                      <a:endParaRPr lang="en-CA" sz="1600" dirty="0">
                        <a:solidFill>
                          <a:srgbClr val="000000"/>
                        </a:solidFill>
                      </a:endParaRPr>
                    </a:p>
                  </a:txBody>
                  <a:tcPr/>
                </a:tc>
                <a:tc>
                  <a:txBody>
                    <a:bodyPr/>
                    <a:lstStyle/>
                    <a:p>
                      <a:r>
                        <a:rPr lang="en-CA" sz="1600" dirty="0" smtClean="0">
                          <a:solidFill>
                            <a:srgbClr val="000000"/>
                          </a:solidFill>
                        </a:rPr>
                        <a:t>Mandatory price review every 5 years, reimbursement rates cut for low</a:t>
                      </a:r>
                      <a:r>
                        <a:rPr lang="en-CA" sz="1600" baseline="0" dirty="0" smtClean="0">
                          <a:solidFill>
                            <a:srgbClr val="000000"/>
                          </a:solidFill>
                        </a:rPr>
                        <a:t> innovation medicines, new stringent therapeutic evaluations.</a:t>
                      </a:r>
                      <a:endParaRPr lang="en-CA" sz="1600" dirty="0">
                        <a:solidFill>
                          <a:srgbClr val="000000"/>
                        </a:solidFill>
                      </a:endParaRPr>
                    </a:p>
                  </a:txBody>
                  <a:tcPr/>
                </a:tc>
              </a:tr>
              <a:tr h="276330">
                <a:tc>
                  <a:txBody>
                    <a:bodyPr/>
                    <a:lstStyle/>
                    <a:p>
                      <a:r>
                        <a:rPr lang="en-CA" sz="1600" dirty="0" smtClean="0">
                          <a:solidFill>
                            <a:srgbClr val="000000"/>
                          </a:solidFill>
                        </a:rPr>
                        <a:t>Germany</a:t>
                      </a:r>
                      <a:endParaRPr lang="en-CA" sz="1600" dirty="0">
                        <a:solidFill>
                          <a:srgbClr val="000000"/>
                        </a:solidFill>
                      </a:endParaRPr>
                    </a:p>
                  </a:txBody>
                  <a:tcPr/>
                </a:tc>
                <a:tc>
                  <a:txBody>
                    <a:bodyPr/>
                    <a:lstStyle/>
                    <a:p>
                      <a:r>
                        <a:rPr lang="en-CA" sz="1600" dirty="0" smtClean="0">
                          <a:solidFill>
                            <a:srgbClr val="000000"/>
                          </a:solidFill>
                        </a:rPr>
                        <a:t>2011</a:t>
                      </a:r>
                      <a:endParaRPr lang="en-CA" sz="1600" dirty="0">
                        <a:solidFill>
                          <a:srgbClr val="000000"/>
                        </a:solidFill>
                      </a:endParaRPr>
                    </a:p>
                  </a:txBody>
                  <a:tcPr/>
                </a:tc>
                <a:tc>
                  <a:txBody>
                    <a:bodyPr/>
                    <a:lstStyle/>
                    <a:p>
                      <a:r>
                        <a:rPr lang="en-CA" sz="1600" dirty="0" smtClean="0">
                          <a:solidFill>
                            <a:srgbClr val="000000"/>
                          </a:solidFill>
                        </a:rPr>
                        <a:t>Consolidation of regulatory roles,</a:t>
                      </a:r>
                      <a:r>
                        <a:rPr lang="en-CA" sz="1600" baseline="0" dirty="0" smtClean="0">
                          <a:solidFill>
                            <a:srgbClr val="000000"/>
                          </a:solidFill>
                        </a:rPr>
                        <a:t> mandatory rebates to public plans.</a:t>
                      </a:r>
                      <a:endParaRPr lang="en-CA" sz="1600" dirty="0">
                        <a:solidFill>
                          <a:srgbClr val="000000"/>
                        </a:solidFill>
                      </a:endParaRPr>
                    </a:p>
                  </a:txBody>
                  <a:tcPr/>
                </a:tc>
              </a:tr>
            </a:tbl>
          </a:graphicData>
        </a:graphic>
      </p:graphicFrame>
    </p:spTree>
    <p:extLst>
      <p:ext uri="{BB962C8B-B14F-4D97-AF65-F5344CB8AC3E}">
        <p14:creationId xmlns:p14="http://schemas.microsoft.com/office/powerpoint/2010/main" val="2399363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chor="ctr"/>
          <a:lstStyle/>
          <a:p>
            <a:pPr algn="ctr"/>
            <a:r>
              <a:rPr lang="en-US" dirty="0" smtClean="0">
                <a:solidFill>
                  <a:schemeClr val="bg1"/>
                </a:solidFill>
              </a:rPr>
              <a:t>What’s Changed?</a:t>
            </a:r>
            <a:endParaRPr lang="en-US" b="0" dirty="0" smtClean="0">
              <a:solidFill>
                <a:schemeClr val="bg1"/>
              </a:solidFill>
            </a:endParaRPr>
          </a:p>
        </p:txBody>
      </p:sp>
      <p:sp>
        <p:nvSpPr>
          <p:cNvPr id="27650" name="Content Placeholder 2"/>
          <p:cNvSpPr>
            <a:spLocks noGrp="1"/>
          </p:cNvSpPr>
          <p:nvPr>
            <p:ph idx="1"/>
          </p:nvPr>
        </p:nvSpPr>
        <p:spPr/>
        <p:txBody>
          <a:bodyPr/>
          <a:lstStyle/>
          <a:p>
            <a:pPr marL="0" indent="0">
              <a:lnSpc>
                <a:spcPts val="1800"/>
              </a:lnSpc>
              <a:buNone/>
              <a:defRPr/>
            </a:pPr>
            <a:r>
              <a:rPr lang="en-CA" sz="2000" b="1" dirty="0" smtClean="0"/>
              <a:t>High cost drugs</a:t>
            </a:r>
            <a:endParaRPr lang="en-CA" sz="2000" dirty="0" smtClean="0"/>
          </a:p>
          <a:p>
            <a:pPr marL="0" indent="0">
              <a:lnSpc>
                <a:spcPts val="1800"/>
              </a:lnSpc>
              <a:buNone/>
              <a:defRPr/>
            </a:pPr>
            <a:endParaRPr lang="en-CA" sz="2000" b="1" dirty="0"/>
          </a:p>
          <a:p>
            <a:pPr marL="0" indent="0">
              <a:lnSpc>
                <a:spcPts val="1800"/>
              </a:lnSpc>
              <a:buNone/>
              <a:defRPr/>
            </a:pPr>
            <a:r>
              <a:rPr lang="en-CA" sz="2000" dirty="0" smtClean="0"/>
              <a:t>The era of mass-marketed “blockbuster” drugs is ending, as business models shift towards high cost specialty drugs at prices even the most well-funded payers struggle to pay.</a:t>
            </a:r>
            <a:endParaRPr lang="en-US" sz="2000" dirty="0" smtClean="0"/>
          </a:p>
          <a:p>
            <a:pPr marL="0" indent="0">
              <a:lnSpc>
                <a:spcPts val="1800"/>
              </a:lnSpc>
              <a:buNone/>
              <a:defRPr/>
            </a:pPr>
            <a:endParaRPr lang="en-US" sz="2000" b="0" dirty="0"/>
          </a:p>
          <a:p>
            <a:pPr marL="0" indent="0">
              <a:lnSpc>
                <a:spcPts val="1800"/>
              </a:lnSpc>
              <a:buNone/>
              <a:defRPr/>
            </a:pPr>
            <a:endParaRPr lang="en-US" sz="2000" b="0" dirty="0" smtClean="0"/>
          </a:p>
          <a:p>
            <a:pPr marL="0" indent="0">
              <a:lnSpc>
                <a:spcPts val="1800"/>
              </a:lnSpc>
              <a:buNone/>
              <a:defRPr/>
            </a:pPr>
            <a:endParaRPr lang="en-US" sz="2000" b="0" dirty="0"/>
          </a:p>
        </p:txBody>
      </p:sp>
      <p:sp>
        <p:nvSpPr>
          <p:cNvPr id="2" name="Slide Number Placeholder 1"/>
          <p:cNvSpPr>
            <a:spLocks noGrp="1"/>
          </p:cNvSpPr>
          <p:nvPr>
            <p:ph type="sldNum" sz="quarter" idx="4294967295"/>
          </p:nvPr>
        </p:nvSpPr>
        <p:spPr>
          <a:xfrm>
            <a:off x="0" y="6381750"/>
            <a:ext cx="609600" cy="476250"/>
          </a:xfrm>
        </p:spPr>
        <p:txBody>
          <a:bodyPr/>
          <a:lstStyle/>
          <a:p>
            <a:pPr algn="ctr"/>
            <a:fld id="{9AE01BED-D8E1-49C6-9412-EC47A3C5ABFB}" type="slidenum">
              <a:rPr lang="en-US" smtClean="0">
                <a:solidFill>
                  <a:schemeClr val="tx1"/>
                </a:solidFill>
              </a:rPr>
              <a:pPr algn="ctr"/>
              <a:t>9</a:t>
            </a:fld>
            <a:endParaRPr lang="en-US"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2651956248"/>
              </p:ext>
            </p:extLst>
          </p:nvPr>
        </p:nvGraphicFramePr>
        <p:xfrm>
          <a:off x="2319337" y="2952750"/>
          <a:ext cx="4505325" cy="333375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bwMode="auto">
          <a:xfrm>
            <a:off x="2448660" y="2715444"/>
            <a:ext cx="4261701" cy="604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rgbClr val="20558A"/>
              </a:buClr>
              <a:buSzPct val="95000"/>
              <a:buFont typeface="Arial" panose="020B0604020202020204" pitchFamily="34" charset="0"/>
              <a:buChar char="•"/>
              <a:defRPr sz="2400" b="0" baseline="0">
                <a:solidFill>
                  <a:srgbClr val="000000"/>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Arial" panose="020B0604020202020204" pitchFamily="34" charset="0"/>
              <a:buChar char="•"/>
              <a:defRPr sz="2200" baseline="0">
                <a:solidFill>
                  <a:srgbClr val="000000"/>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Arial" panose="020B0604020202020204" pitchFamily="34" charset="0"/>
              <a:buChar char="•"/>
              <a:defRPr sz="2000" baseline="0">
                <a:solidFill>
                  <a:srgbClr val="000000"/>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Font typeface="Arial" panose="020B0604020202020204" pitchFamily="34" charset="0"/>
              <a:buChar char="•"/>
              <a:defRPr baseline="0">
                <a:solidFill>
                  <a:srgbClr val="000000"/>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Arial" panose="020B0604020202020204" pitchFamily="34" charset="0"/>
              <a:buChar char="•"/>
              <a:defRPr baseline="0">
                <a:solidFill>
                  <a:srgbClr val="000000"/>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defTabSz="914400">
              <a:lnSpc>
                <a:spcPts val="1800"/>
              </a:lnSpc>
              <a:buFont typeface="Arial" panose="020B0604020202020204" pitchFamily="34" charset="0"/>
              <a:buNone/>
              <a:defRPr/>
            </a:pPr>
            <a:r>
              <a:rPr lang="en-CA" sz="2000" b="1" kern="0" dirty="0" smtClean="0"/>
              <a:t>Segment Specific Spending Growth 2014</a:t>
            </a:r>
            <a:endParaRPr lang="en-CA" sz="2000" kern="0" dirty="0" smtClean="0"/>
          </a:p>
          <a:p>
            <a:pPr marL="0" indent="0" defTabSz="914400">
              <a:lnSpc>
                <a:spcPts val="1800"/>
              </a:lnSpc>
              <a:buFont typeface="Arial" panose="020B0604020202020204" pitchFamily="34" charset="0"/>
              <a:buNone/>
              <a:defRPr/>
            </a:pPr>
            <a:endParaRPr lang="en-US" sz="2000" kern="0" dirty="0" smtClean="0"/>
          </a:p>
          <a:p>
            <a:pPr marL="0" indent="0" defTabSz="914400">
              <a:lnSpc>
                <a:spcPts val="1800"/>
              </a:lnSpc>
              <a:buFont typeface="Arial" panose="020B0604020202020204" pitchFamily="34" charset="0"/>
              <a:buNone/>
              <a:defRPr/>
            </a:pPr>
            <a:endParaRPr lang="en-US" sz="2000" kern="0" dirty="0" smtClean="0"/>
          </a:p>
          <a:p>
            <a:pPr marL="0" indent="0" defTabSz="914400">
              <a:lnSpc>
                <a:spcPts val="1800"/>
              </a:lnSpc>
              <a:buFont typeface="Arial" panose="020B0604020202020204" pitchFamily="34" charset="0"/>
              <a:buNone/>
              <a:defRPr/>
            </a:pPr>
            <a:endParaRPr lang="en-US" sz="2000" kern="0" dirty="0"/>
          </a:p>
        </p:txBody>
      </p:sp>
      <p:sp>
        <p:nvSpPr>
          <p:cNvPr id="7" name="Rectangle 6"/>
          <p:cNvSpPr/>
          <p:nvPr/>
        </p:nvSpPr>
        <p:spPr>
          <a:xfrm>
            <a:off x="4248150" y="6326795"/>
            <a:ext cx="4133850" cy="215444"/>
          </a:xfrm>
          <a:prstGeom prst="rect">
            <a:avLst/>
          </a:prstGeom>
        </p:spPr>
        <p:txBody>
          <a:bodyPr wrap="square">
            <a:spAutoFit/>
          </a:bodyPr>
          <a:lstStyle/>
          <a:p>
            <a:pPr algn="r"/>
            <a:r>
              <a:rPr lang="en-US" sz="800" dirty="0">
                <a:solidFill>
                  <a:srgbClr val="000000"/>
                </a:solidFill>
              </a:rPr>
              <a:t>Source: </a:t>
            </a:r>
            <a:r>
              <a:rPr lang="en-US" sz="800" dirty="0" smtClean="0">
                <a:solidFill>
                  <a:srgbClr val="000000"/>
                </a:solidFill>
              </a:rPr>
              <a:t>IMS Brogan. Canadian Drug Stores and Hospitals Purchases, MAT December 2014</a:t>
            </a:r>
            <a:endParaRPr lang="en-CA" sz="800" dirty="0">
              <a:solidFill>
                <a:srgbClr val="000000"/>
              </a:solidFill>
            </a:endParaRPr>
          </a:p>
        </p:txBody>
      </p:sp>
    </p:spTree>
    <p:extLst>
      <p:ext uri="{BB962C8B-B14F-4D97-AF65-F5344CB8AC3E}">
        <p14:creationId xmlns:p14="http://schemas.microsoft.com/office/powerpoint/2010/main" val="2881864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MPRB_Current">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D4074735573148BB3001A7121F7A9F" ma:contentTypeVersion="0" ma:contentTypeDescription="Create a new document." ma:contentTypeScope="" ma:versionID="e314f7584d8544836305119c8a0eac3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E78FF4-146B-4131-ACA6-452842D3F1AB}">
  <ds:schemaRefs>
    <ds:schemaRef ds:uri="http://schemas.microsoft.com/sharepoint/v3/contenttype/forms"/>
  </ds:schemaRefs>
</ds:datastoreItem>
</file>

<file path=customXml/itemProps2.xml><?xml version="1.0" encoding="utf-8"?>
<ds:datastoreItem xmlns:ds="http://schemas.openxmlformats.org/officeDocument/2006/customXml" ds:itemID="{30F1DED1-DEEC-4FC1-B901-24C9A9378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76FAE48-1CA0-47B9-85FD-53C9B1F9689F}">
  <ds:schemaRefs>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1861</Words>
  <Application>Microsoft Office PowerPoint</Application>
  <PresentationFormat>On-screen Show (4:3)</PresentationFormat>
  <Paragraphs>235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PMPRB_Current</vt:lpstr>
      <vt:lpstr>PowerPoint Presentation</vt:lpstr>
      <vt:lpstr>Why a Strategic Plan?</vt:lpstr>
      <vt:lpstr>Strategic Objectives</vt:lpstr>
      <vt:lpstr>Origins of the PMPRB</vt:lpstr>
      <vt:lpstr>Impact of Policy</vt:lpstr>
      <vt:lpstr>Prices are high</vt:lpstr>
      <vt:lpstr>R&amp;D is Low</vt:lpstr>
      <vt:lpstr>What’s Changed?</vt:lpstr>
      <vt:lpstr>What’s Changed?</vt:lpstr>
      <vt:lpstr>What’s Changed?</vt:lpstr>
      <vt:lpstr>What’s Changed?</vt:lpstr>
      <vt:lpstr>What’s Changed?</vt:lpstr>
      <vt:lpstr>What’s Changed?</vt:lpstr>
      <vt:lpstr>Implications for the PMPRB</vt:lpstr>
      <vt:lpstr>Vision and Mission</vt:lpstr>
      <vt:lpstr>Strategic Objective 1</vt:lpstr>
      <vt:lpstr>Strategic Objective 2</vt:lpstr>
      <vt:lpstr>Strategic Objective 3</vt:lpstr>
      <vt:lpstr>Liberal Platform</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2015-11-02T18:18:51Z</dcterms:created>
  <dcterms:modified xsi:type="dcterms:W3CDTF">2015-12-10T19:52:00Z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0x01010030D4074735573148BB3001A7121F7A9F</vt:lpwstr>
  </property>
  <property fmtid="{D5CDD505-2E9C-101B-9397-08002B2CF9AE}" pid="3" name="Section">
    <vt:lpwstr>1897</vt:lpwstr>
  </property>
  <property fmtid="{D5CDD505-2E9C-101B-9397-08002B2CF9AE}" pid="4" name="External Collaborators">
    <vt:lpwstr/>
  </property>
  <property fmtid="{D5CDD505-2E9C-101B-9397-08002B2CF9AE}" pid="5" name="Calandar Year">
    <vt:lpwstr>2320</vt:lpwstr>
  </property>
  <property fmtid="{D5CDD505-2E9C-101B-9397-08002B2CF9AE}" pid="6" name="Branch">
    <vt:lpwstr>1560</vt:lpwstr>
  </property>
  <property fmtid="{D5CDD505-2E9C-101B-9397-08002B2CF9AE}" pid="7" name="Activity">
    <vt:lpwstr>2432</vt:lpwstr>
  </property>
  <property fmtid="{D5CDD505-2E9C-101B-9397-08002B2CF9AE}" pid="8" name="e1c8939a27014f459d09952bb5e8bc56">
    <vt:lpwstr/>
  </property>
  <property fmtid="{D5CDD505-2E9C-101B-9397-08002B2CF9AE}" pid="9" name="Document Source">
    <vt:lpwstr>1;#PMPRB|8b75eb90-1c3d-4eef-becc-b2774a094013</vt:lpwstr>
  </property>
  <property fmtid="{D5CDD505-2E9C-101B-9397-08002B2CF9AE}" pid="10" name="Document Set Keyword">
    <vt:lpwstr/>
  </property>
  <property fmtid="{D5CDD505-2E9C-101B-9397-08002B2CF9AE}" pid="11" name="Function">
    <vt:lpwstr>2431</vt:lpwstr>
  </property>
  <property fmtid="{D5CDD505-2E9C-101B-9397-08002B2CF9AE}" pid="12" name="p70f10d874124754a113115865af726e">
    <vt:lpwstr/>
  </property>
  <property fmtid="{D5CDD505-2E9C-101B-9397-08002B2CF9AE}" pid="13" name="External Authors">
    <vt:lpwstr/>
  </property>
  <property fmtid="{D5CDD505-2E9C-101B-9397-08002B2CF9AE}" pid="14" name="Drug Brand Name">
    <vt:lpwstr/>
  </property>
  <property fmtid="{D5CDD505-2E9C-101B-9397-08002B2CF9AE}" pid="15" name="a723ea846c47439895aa804ac94957a3">
    <vt:lpwstr/>
  </property>
  <property fmtid="{D5CDD505-2E9C-101B-9397-08002B2CF9AE}" pid="16" name="Classified Information">
    <vt:lpwstr>4</vt:lpwstr>
  </property>
  <property fmtid="{D5CDD505-2E9C-101B-9397-08002B2CF9AE}" pid="17" name="ff6d8f504327485c957a273383731686">
    <vt:lpwstr/>
  </property>
  <property fmtid="{D5CDD505-2E9C-101B-9397-08002B2CF9AE}" pid="18" name="Drug ID">
    <vt:lpwstr/>
  </property>
  <property fmtid="{D5CDD505-2E9C-101B-9397-08002B2CF9AE}" pid="19" name="Document Type">
    <vt:lpwstr/>
  </property>
  <property fmtid="{D5CDD505-2E9C-101B-9397-08002B2CF9AE}" pid="20" name="Document State">
    <vt:lpwstr>3</vt:lpwstr>
  </property>
  <property fmtid="{D5CDD505-2E9C-101B-9397-08002B2CF9AE}" pid="21" name="PMPRB Keywords">
    <vt:lpwstr/>
  </property>
  <property fmtid="{D5CDD505-2E9C-101B-9397-08002B2CF9AE}" pid="22" name="Company Code">
    <vt:lpwstr/>
  </property>
  <property fmtid="{D5CDD505-2E9C-101B-9397-08002B2CF9AE}" pid="23" name="Document Language">
    <vt:lpwstr>2;#English|1d77e0e2-178f-46e6-9051-7bafdb57b0d2</vt:lpwstr>
  </property>
  <property fmtid="{D5CDD505-2E9C-101B-9397-08002B2CF9AE}" pid="24" name="_dlc_DocIdItemGuid">
    <vt:lpwstr>413a8802-1e7f-4194-a2db-2af345759c5c</vt:lpwstr>
  </property>
</Properties>
</file>