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257" r:id="rId2"/>
    <p:sldId id="328" r:id="rId3"/>
    <p:sldId id="256"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317" r:id="rId24"/>
    <p:sldId id="318" r:id="rId25"/>
    <p:sldId id="319" r:id="rId26"/>
    <p:sldId id="320" r:id="rId27"/>
    <p:sldId id="321" r:id="rId28"/>
    <p:sldId id="322" r:id="rId29"/>
    <p:sldId id="323" r:id="rId30"/>
    <p:sldId id="324" r:id="rId31"/>
    <p:sldId id="325" r:id="rId32"/>
    <p:sldId id="326" r:id="rId33"/>
    <p:sldId id="264" r:id="rId34"/>
    <p:sldId id="269" r:id="rId35"/>
    <p:sldId id="327" r:id="rId36"/>
    <p:sldId id="265" r:id="rId37"/>
    <p:sldId id="266" r:id="rId38"/>
    <p:sldId id="268" r:id="rId39"/>
    <p:sldId id="270" r:id="rId40"/>
    <p:sldId id="306" r:id="rId41"/>
    <p:sldId id="307" r:id="rId42"/>
    <p:sldId id="308" r:id="rId43"/>
    <p:sldId id="309" r:id="rId44"/>
    <p:sldId id="310" r:id="rId45"/>
    <p:sldId id="311" r:id="rId46"/>
    <p:sldId id="312" r:id="rId47"/>
    <p:sldId id="313" r:id="rId48"/>
    <p:sldId id="314" r:id="rId49"/>
    <p:sldId id="315" r:id="rId50"/>
    <p:sldId id="316"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258"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97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45712A31-08D2-4BB5-A3FE-1C5E76EC899F}" type="datetimeFigureOut">
              <a:rPr lang="en-CA" smtClean="0"/>
              <a:t>2015-01-06</a:t>
            </a:fld>
            <a:endParaRPr lang="en-CA"/>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CA"/>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08BB09E0-1877-4838-A7D4-66E129B058AF}" type="slidenum">
              <a:rPr lang="en-CA" smtClean="0"/>
              <a:t>‹#›</a:t>
            </a:fld>
            <a:endParaRPr lang="en-CA"/>
          </a:p>
        </p:txBody>
      </p:sp>
    </p:spTree>
    <p:extLst>
      <p:ext uri="{BB962C8B-B14F-4D97-AF65-F5344CB8AC3E}">
        <p14:creationId xmlns:p14="http://schemas.microsoft.com/office/powerpoint/2010/main" val="356016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8F68A68F-9179-44D9-B44E-F47044E17791}" type="datetimeFigureOut">
              <a:rPr lang="en-CA" smtClean="0"/>
              <a:t>2015-01-06</a:t>
            </a:fld>
            <a:endParaRPr lang="en-CA"/>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C8DE399E-E392-4358-916E-E22E0544B1A8}" type="slidenum">
              <a:rPr lang="en-CA" smtClean="0"/>
              <a:t>‹#›</a:t>
            </a:fld>
            <a:endParaRPr lang="en-CA"/>
          </a:p>
        </p:txBody>
      </p:sp>
    </p:spTree>
    <p:extLst>
      <p:ext uri="{BB962C8B-B14F-4D97-AF65-F5344CB8AC3E}">
        <p14:creationId xmlns:p14="http://schemas.microsoft.com/office/powerpoint/2010/main" val="62296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17556"/>
            <a:fld id="{FE7834DD-5152-4FD0-B8A5-4E45EBD2FE10}" type="slidenum">
              <a:rPr lang="en-US">
                <a:solidFill>
                  <a:prstClr val="black"/>
                </a:solidFill>
              </a:rPr>
              <a:pPr defTabSz="917556"/>
              <a:t>1</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smtClean="0">
              <a:latin typeface="Arial" pitchFamily="-60" charset="-52"/>
            </a:endParaRPr>
          </a:p>
        </p:txBody>
      </p:sp>
    </p:spTree>
    <p:extLst>
      <p:ext uri="{BB962C8B-B14F-4D97-AF65-F5344CB8AC3E}">
        <p14:creationId xmlns:p14="http://schemas.microsoft.com/office/powerpoint/2010/main" val="50825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3E7238D-C2FB-4F57-A8ED-B5850DF9096A}" type="slidenum">
              <a:rPr lang="en-US" smtClean="0">
                <a:solidFill>
                  <a:prstClr val="black"/>
                </a:solidFill>
              </a:rPr>
              <a:pPr/>
              <a:t>64</a:t>
            </a:fld>
            <a:endParaRPr lang="en-US" smtClean="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1998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27617"/>
            <a:fld id="{FE7834DD-5152-4FD0-B8A5-4E45EBD2FE10}" type="slidenum">
              <a:rPr lang="en-US">
                <a:solidFill>
                  <a:prstClr val="black"/>
                </a:solidFill>
              </a:rPr>
              <a:pPr defTabSz="927617"/>
              <a:t>4</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smtClean="0">
              <a:latin typeface="Arial" pitchFamily="-60" charset="-52"/>
            </a:endParaRPr>
          </a:p>
        </p:txBody>
      </p:sp>
    </p:spTree>
    <p:extLst>
      <p:ext uri="{BB962C8B-B14F-4D97-AF65-F5344CB8AC3E}">
        <p14:creationId xmlns:p14="http://schemas.microsoft.com/office/powerpoint/2010/main" val="247275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DFS: main effect side effects,</a:t>
            </a:r>
            <a:r>
              <a:rPr lang="en-CA" baseline="0" dirty="0" smtClean="0"/>
              <a:t> duration of effect, </a:t>
            </a:r>
            <a:r>
              <a:rPr lang="en-CA" baseline="0" dirty="0" err="1" smtClean="0"/>
              <a:t>etc</a:t>
            </a:r>
            <a:endParaRPr lang="en-CA" baseline="0" dirty="0" smtClean="0"/>
          </a:p>
          <a:p>
            <a:r>
              <a:rPr lang="en-CA" dirty="0"/>
              <a:t>Patentee: If you are no longer a patentee but were a patentee during part or all of the year Form 3 covers, you are still required to submit Form 3 information in respect of that calendar year</a:t>
            </a:r>
          </a:p>
          <a:p>
            <a:r>
              <a:rPr lang="en-CA" dirty="0"/>
              <a:t>Other companies: Include corporations, resident in Canada, undertaking research on behalf of the patentee, or research in the same class of business as the patentee. Corporations carrying out the research do not have to be at arm´s-length from the patentee</a:t>
            </a:r>
          </a:p>
          <a:p>
            <a:r>
              <a:rPr lang="en-CA" dirty="0"/>
              <a:t>Universities: Include universities, colleges and other institutions, such as research institutes, approved under the </a:t>
            </a:r>
            <a:r>
              <a:rPr lang="en-CA" i="1" dirty="0"/>
              <a:t>Income Tax Act</a:t>
            </a:r>
            <a:endParaRPr lang="en-CA" dirty="0"/>
          </a:p>
          <a:p>
            <a:r>
              <a:rPr lang="en-CA" dirty="0"/>
              <a:t>Hospitals: A facility licensed, approved or designated as such by a federal, provincial or territorial government</a:t>
            </a:r>
          </a:p>
          <a:p>
            <a:r>
              <a:rPr lang="en-CA" dirty="0"/>
              <a:t>Others: This category is reserved for expenditures that do not logically fit into any of the other categories</a:t>
            </a:r>
          </a:p>
          <a:p>
            <a:endParaRPr lang="en-CA" dirty="0"/>
          </a:p>
        </p:txBody>
      </p:sp>
      <p:sp>
        <p:nvSpPr>
          <p:cNvPr id="4" name="Slide Number Placeholder 3"/>
          <p:cNvSpPr>
            <a:spLocks noGrp="1"/>
          </p:cNvSpPr>
          <p:nvPr>
            <p:ph type="sldNum" sz="quarter" idx="10"/>
          </p:nvPr>
        </p:nvSpPr>
        <p:spPr/>
        <p:txBody>
          <a:bodyPr/>
          <a:lstStyle/>
          <a:p>
            <a:fld id="{0132D3CE-AE37-4CBB-84A8-507D5EABDC88}" type="slidenum">
              <a:rPr lang="en-CA" smtClean="0"/>
              <a:t>18</a:t>
            </a:fld>
            <a:endParaRPr lang="en-CA"/>
          </a:p>
        </p:txBody>
      </p:sp>
    </p:spTree>
    <p:extLst>
      <p:ext uri="{BB962C8B-B14F-4D97-AF65-F5344CB8AC3E}">
        <p14:creationId xmlns:p14="http://schemas.microsoft.com/office/powerpoint/2010/main" val="14073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7171">
              <a:defRPr/>
            </a:pPr>
            <a:r>
              <a:rPr lang="en-CA" sz="1800" dirty="0"/>
              <a:t>Provincial Government – see federal.</a:t>
            </a:r>
          </a:p>
          <a:p>
            <a:endParaRPr lang="en-CA" dirty="0" smtClean="0"/>
          </a:p>
          <a:p>
            <a:r>
              <a:rPr lang="en-CA" dirty="0" smtClean="0"/>
              <a:t>Other: all monies</a:t>
            </a:r>
            <a:r>
              <a:rPr lang="en-CA" baseline="0" dirty="0" smtClean="0"/>
              <a:t> received that do not fall into any of the above categories.</a:t>
            </a:r>
            <a:endParaRPr lang="en-CA" dirty="0"/>
          </a:p>
        </p:txBody>
      </p:sp>
      <p:sp>
        <p:nvSpPr>
          <p:cNvPr id="4" name="Slide Number Placeholder 3"/>
          <p:cNvSpPr>
            <a:spLocks noGrp="1"/>
          </p:cNvSpPr>
          <p:nvPr>
            <p:ph type="sldNum" sz="quarter" idx="10"/>
          </p:nvPr>
        </p:nvSpPr>
        <p:spPr/>
        <p:txBody>
          <a:bodyPr/>
          <a:lstStyle/>
          <a:p>
            <a:fld id="{0132D3CE-AE37-4CBB-84A8-507D5EABDC88}" type="slidenum">
              <a:rPr lang="en-CA" smtClean="0"/>
              <a:t>19</a:t>
            </a:fld>
            <a:endParaRPr lang="en-CA"/>
          </a:p>
        </p:txBody>
      </p:sp>
    </p:spTree>
    <p:extLst>
      <p:ext uri="{BB962C8B-B14F-4D97-AF65-F5344CB8AC3E}">
        <p14:creationId xmlns:p14="http://schemas.microsoft.com/office/powerpoint/2010/main" val="2005678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7171">
              <a:defRPr/>
            </a:pPr>
            <a:r>
              <a:rPr lang="en-CA" sz="1800" dirty="0"/>
              <a:t>Pretty straight forward – Block 10 is the same definitions as Block 7.</a:t>
            </a:r>
          </a:p>
          <a:p>
            <a:pPr marL="0" lvl="1" defTabSz="907171">
              <a:defRPr/>
            </a:pPr>
            <a:r>
              <a:rPr lang="en-CA" sz="1800" dirty="0"/>
              <a:t>Block 11 – signature of patentee or authorized company representative – the individual should have authority to bind the company and be knowledgeable about the information supplied.</a:t>
            </a:r>
            <a:endParaRPr lang="en-CA" dirty="0"/>
          </a:p>
        </p:txBody>
      </p:sp>
      <p:sp>
        <p:nvSpPr>
          <p:cNvPr id="4" name="Slide Number Placeholder 3"/>
          <p:cNvSpPr>
            <a:spLocks noGrp="1"/>
          </p:cNvSpPr>
          <p:nvPr>
            <p:ph type="sldNum" sz="quarter" idx="10"/>
          </p:nvPr>
        </p:nvSpPr>
        <p:spPr/>
        <p:txBody>
          <a:bodyPr/>
          <a:lstStyle/>
          <a:p>
            <a:fld id="{0132D3CE-AE37-4CBB-84A8-507D5EABDC88}" type="slidenum">
              <a:rPr lang="en-CA" smtClean="0"/>
              <a:t>20</a:t>
            </a:fld>
            <a:endParaRPr lang="en-CA"/>
          </a:p>
        </p:txBody>
      </p:sp>
    </p:spTree>
    <p:extLst>
      <p:ext uri="{BB962C8B-B14F-4D97-AF65-F5344CB8AC3E}">
        <p14:creationId xmlns:p14="http://schemas.microsoft.com/office/powerpoint/2010/main" val="200567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2CC640C-9FB5-404D-97B3-A62E60858B98}" type="slidenum">
              <a:rPr lang="en-US">
                <a:latin typeface="Arial" pitchFamily="-60" charset="-52"/>
                <a:ea typeface="ＭＳ Ｐゴシック" pitchFamily="-60" charset="-128"/>
                <a:cs typeface="ＭＳ Ｐゴシック" pitchFamily="-60" charset="-128"/>
              </a:rPr>
              <a:pPr/>
              <a:t>23</a:t>
            </a:fld>
            <a:endParaRPr lang="en-US" dirty="0">
              <a:latin typeface="Arial" pitchFamily="-60" charset="-52"/>
              <a:ea typeface="ＭＳ Ｐゴシック" pitchFamily="-60" charset="-128"/>
              <a:cs typeface="ＭＳ Ｐゴシック" pitchFamily="-60"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dirty="0" smtClean="0">
              <a:latin typeface="Arial" pitchFamily="-60" charset="-52"/>
            </a:endParaRPr>
          </a:p>
        </p:txBody>
      </p:sp>
    </p:spTree>
    <p:extLst>
      <p:ext uri="{BB962C8B-B14F-4D97-AF65-F5344CB8AC3E}">
        <p14:creationId xmlns:p14="http://schemas.microsoft.com/office/powerpoint/2010/main" val="313869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2CC640C-9FB5-404D-97B3-A62E60858B98}" type="slidenum">
              <a:rPr lang="en-US">
                <a:latin typeface="Arial" pitchFamily="-60" charset="-52"/>
                <a:ea typeface="ＭＳ Ｐゴシック" pitchFamily="-60" charset="-128"/>
                <a:cs typeface="ＭＳ Ｐゴシック" pitchFamily="-60" charset="-128"/>
              </a:rPr>
              <a:pPr/>
              <a:t>35</a:t>
            </a:fld>
            <a:endParaRPr lang="en-US" dirty="0">
              <a:latin typeface="Arial" pitchFamily="-60" charset="-52"/>
              <a:ea typeface="ＭＳ Ｐゴシック" pitchFamily="-60" charset="-128"/>
              <a:cs typeface="ＭＳ Ｐゴシック" pitchFamily="-60"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dirty="0" smtClean="0">
              <a:latin typeface="Arial" pitchFamily="-60" charset="-52"/>
            </a:endParaRPr>
          </a:p>
        </p:txBody>
      </p:sp>
    </p:spTree>
    <p:extLst>
      <p:ext uri="{BB962C8B-B14F-4D97-AF65-F5344CB8AC3E}">
        <p14:creationId xmlns:p14="http://schemas.microsoft.com/office/powerpoint/2010/main" val="293903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27617"/>
            <a:fld id="{FE7834DD-5152-4FD0-B8A5-4E45EBD2FE10}" type="slidenum">
              <a:rPr lang="en-US">
                <a:solidFill>
                  <a:prstClr val="black"/>
                </a:solidFill>
              </a:rPr>
              <a:pPr defTabSz="927617"/>
              <a:t>40</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smtClean="0">
              <a:latin typeface="Arial" pitchFamily="-60" charset="-52"/>
            </a:endParaRPr>
          </a:p>
        </p:txBody>
      </p:sp>
    </p:spTree>
    <p:extLst>
      <p:ext uri="{BB962C8B-B14F-4D97-AF65-F5344CB8AC3E}">
        <p14:creationId xmlns:p14="http://schemas.microsoft.com/office/powerpoint/2010/main" val="69371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27617"/>
            <a:fld id="{FE7834DD-5152-4FD0-B8A5-4E45EBD2FE10}" type="slidenum">
              <a:rPr lang="en-US">
                <a:solidFill>
                  <a:prstClr val="black"/>
                </a:solidFill>
              </a:rPr>
              <a:pPr defTabSz="927617"/>
              <a:t>51</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smtClean="0">
              <a:latin typeface="Arial" pitchFamily="-60" charset="-52"/>
            </a:endParaRPr>
          </a:p>
        </p:txBody>
      </p:sp>
    </p:spTree>
    <p:extLst>
      <p:ext uri="{BB962C8B-B14F-4D97-AF65-F5344CB8AC3E}">
        <p14:creationId xmlns:p14="http://schemas.microsoft.com/office/powerpoint/2010/main" val="3291532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a:t>Click to edit Master subtitle style</a:t>
            </a:r>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45599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022877A7-B958-4C4D-83C1-93A8E39D925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422495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143000"/>
            <a:ext cx="1962150"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0" y="11430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9038A59E-F08B-48BF-9F61-0B2F3A947A4D}"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101692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pPr>
              <a:defRPr/>
            </a:pPr>
            <a:fld id="{80FB8CDC-37CD-45BA-9FD3-818302BE5254}"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318417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9925F30D-7342-4A5D-9E31-DCAA6284EEB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40656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pPr>
              <a:defRPr/>
            </a:pPr>
            <a:fld id="{69289755-66BB-4685-9A88-426442AE3E1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36385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pPr>
              <a:defRPr/>
            </a:pPr>
            <a:fld id="{2E2E7F3D-676B-4BA1-8428-0124B770AD81}"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32083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pPr>
              <a:defRPr/>
            </a:pPr>
            <a:fld id="{E5881AD7-F0E0-47F0-9D44-D62ADDBED53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425302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3B8AE3-E20F-4972-9621-F2A9EC19E4F1}"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364281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EEC8C29-BDE3-4868-99BE-771370427ECF}"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44925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7BD122A-7BCE-4083-9BE3-CD13E3FA2874}"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1472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0"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pPr fontAlgn="base">
              <a:spcBef>
                <a:spcPct val="0"/>
              </a:spcBef>
              <a:spcAft>
                <a:spcPct val="0"/>
              </a:spcAft>
              <a:defRPr/>
            </a:pPr>
            <a:fld id="{A6DF4415-3045-419F-B050-EC2F4DE45A4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fontAlgn="base">
              <a:spcBef>
                <a:spcPct val="0"/>
              </a:spcBef>
              <a:spcAft>
                <a:spcPct val="0"/>
              </a:spcAft>
              <a:defRPr/>
            </a:pPr>
            <a:endParaRPr lang="en-CA" sz="2400">
              <a:solidFill>
                <a:srgbClr val="003366"/>
              </a:solidFill>
              <a:latin typeface="Arial" charset="0"/>
              <a:ea typeface="ＭＳ Ｐゴシック" pitchFamily="-60" charset="-128"/>
            </a:endParaRPr>
          </a:p>
        </p:txBody>
      </p:sp>
    </p:spTree>
    <p:extLst>
      <p:ext uri="{BB962C8B-B14F-4D97-AF65-F5344CB8AC3E}">
        <p14:creationId xmlns:p14="http://schemas.microsoft.com/office/powerpoint/2010/main" val="82463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pmprb-cepmb.gc.ca/view.asp?ccid=523#816"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www.pmprb-cepmb.gc.ca/view.asp?ccid=523" TargetMode="External"/><Relationship Id="rId3" Type="http://schemas.openxmlformats.org/officeDocument/2006/relationships/hyperlink" Target="http://www.pmprb-cepmb.gc.ca/view.asp?ccid=890" TargetMode="External"/><Relationship Id="rId7" Type="http://schemas.openxmlformats.org/officeDocument/2006/relationships/hyperlink" Target="http://www.pmprb-cepmb.gc.ca/view.asp?ccid=571" TargetMode="External"/><Relationship Id="rId2" Type="http://schemas.openxmlformats.org/officeDocument/2006/relationships/hyperlink" Target="http://www.pmprb-cepmb.gc.ca/view.asp?ccid=889" TargetMode="External"/><Relationship Id="rId1" Type="http://schemas.openxmlformats.org/officeDocument/2006/relationships/slideLayout" Target="../slideLayouts/slideLayout2.xml"/><Relationship Id="rId6" Type="http://schemas.openxmlformats.org/officeDocument/2006/relationships/hyperlink" Target="http://www.pmprb-cepmb.gc.ca/view.asp?ccid=492" TargetMode="External"/><Relationship Id="rId5" Type="http://schemas.openxmlformats.org/officeDocument/2006/relationships/hyperlink" Target="http://www.pmprb-cepmb.gc.ca/en/legislation/rules-of-practice-and-procedures-for-hearings" TargetMode="External"/><Relationship Id="rId4" Type="http://schemas.openxmlformats.org/officeDocument/2006/relationships/hyperlink" Target="http://www.pmprb-cepmb.gc.ca/view.asp?ccid=1024"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pmprb-cepmb.gc.ca/view.asp?ccid=498"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pmprb-cepmb.gc.ca/view.asp?ccid=957" TargetMode="External"/><Relationship Id="rId2" Type="http://schemas.openxmlformats.org/officeDocument/2006/relationships/hyperlink" Target="http://www.pmprb-cepmb.gc.ca/view.asp?ccid=1028" TargetMode="External"/><Relationship Id="rId1" Type="http://schemas.openxmlformats.org/officeDocument/2006/relationships/slideLayout" Target="../slideLayouts/slideLayout2.xml"/><Relationship Id="rId5" Type="http://schemas.openxmlformats.org/officeDocument/2006/relationships/hyperlink" Target="http://www.pmprb-cepmb.gc.ca/view.asp?ccid=496" TargetMode="External"/><Relationship Id="rId4" Type="http://schemas.openxmlformats.org/officeDocument/2006/relationships/hyperlink" Target="http://www.pmprb-cepmb.gc.ca/view.asp?ccid=782"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mprb-cepmb.gc.ca/view.asp?ccid=489"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475656" y="2514600"/>
            <a:ext cx="7363544" cy="3429000"/>
          </a:xfrm>
        </p:spPr>
        <p:txBody>
          <a:bodyPr lIns="0" tIns="0" rIns="0" bIns="0"/>
          <a:lstStyle/>
          <a:p>
            <a:pPr eaLnBrk="1" hangingPunct="1">
              <a:buFont typeface="Wingdings" pitchFamily="-60" charset="2"/>
              <a:buNone/>
            </a:pPr>
            <a:r>
              <a:rPr lang="en-US" sz="2400" b="1" dirty="0" smtClean="0">
                <a:solidFill>
                  <a:schemeClr val="tx1">
                    <a:lumMod val="60000"/>
                    <a:lumOff val="40000"/>
                  </a:schemeClr>
                </a:solidFill>
              </a:rPr>
              <a:t>Outreach Sessions 2014</a:t>
            </a:r>
            <a:endParaRPr lang="en-CA" sz="2400" b="1" dirty="0" smtClean="0">
              <a:solidFill>
                <a:schemeClr val="tx1">
                  <a:lumMod val="60000"/>
                  <a:lumOff val="40000"/>
                </a:schemeClr>
              </a:solidFill>
            </a:endParaRPr>
          </a:p>
          <a:p>
            <a:pPr eaLnBrk="1" hangingPunct="1">
              <a:buFont typeface="Wingdings" pitchFamily="-60" charset="2"/>
              <a:buNone/>
            </a:pPr>
            <a:endParaRPr lang="en-CA" sz="2400" dirty="0" smtClean="0">
              <a:solidFill>
                <a:srgbClr val="0070C0"/>
              </a:solidFill>
            </a:endParaRPr>
          </a:p>
          <a:p>
            <a:pPr eaLnBrk="1" hangingPunct="1">
              <a:buFont typeface="Wingdings" pitchFamily="-60" charset="2"/>
              <a:buNone/>
            </a:pPr>
            <a:endParaRPr lang="en-CA" sz="2400" dirty="0" smtClean="0">
              <a:solidFill>
                <a:srgbClr val="0070C0"/>
              </a:solidFill>
            </a:endParaRPr>
          </a:p>
          <a:p>
            <a:pPr eaLnBrk="1" hangingPunct="1">
              <a:buFont typeface="Wingdings" pitchFamily="-60" charset="2"/>
              <a:buNone/>
            </a:pPr>
            <a:r>
              <a:rPr lang="en-CA" sz="2000" dirty="0" smtClean="0">
                <a:solidFill>
                  <a:srgbClr val="0070C0"/>
                </a:solidFill>
              </a:rPr>
              <a:t>					</a:t>
            </a:r>
            <a:r>
              <a:rPr lang="en-CA" sz="2000" dirty="0" smtClean="0">
                <a:solidFill>
                  <a:schemeClr val="tx1">
                    <a:lumMod val="60000"/>
                    <a:lumOff val="40000"/>
                  </a:schemeClr>
                </a:solidFill>
              </a:rPr>
              <a:t>Montreal - December 2, 2014</a:t>
            </a:r>
          </a:p>
          <a:p>
            <a:pPr eaLnBrk="1" hangingPunct="1">
              <a:buFont typeface="Wingdings" pitchFamily="-60" charset="2"/>
              <a:buNone/>
            </a:pPr>
            <a:r>
              <a:rPr lang="en-CA" sz="2000" dirty="0" smtClean="0">
                <a:solidFill>
                  <a:schemeClr val="tx1">
                    <a:lumMod val="60000"/>
                    <a:lumOff val="40000"/>
                  </a:schemeClr>
                </a:solidFill>
              </a:rPr>
              <a:t>					Toronto - December 3, 2014</a:t>
            </a:r>
          </a:p>
        </p:txBody>
      </p:sp>
      <p:sp>
        <p:nvSpPr>
          <p:cNvPr id="15362" name="AutoShape 2"/>
          <p:cNvSpPr>
            <a:spLocks noGrp="1" noChangeArrowheads="1"/>
          </p:cNvSpPr>
          <p:nvPr>
            <p:ph type="ctrTitle" sz="quarter"/>
          </p:nvPr>
        </p:nvSpPr>
        <p:spPr>
          <a:xfrm>
            <a:off x="1475656" y="2225675"/>
            <a:ext cx="7247657" cy="1660525"/>
          </a:xfrm>
        </p:spPr>
        <p:txBody>
          <a:bodyPr anchor="ctr"/>
          <a:lstStyle/>
          <a:p>
            <a:pPr eaLnBrk="1" hangingPunct="1"/>
            <a:r>
              <a:rPr lang="en-US" sz="3600" i="1" dirty="0" smtClean="0">
                <a:solidFill>
                  <a:schemeClr val="tx1"/>
                </a:solidFill>
              </a:rPr>
              <a:t>Patented Medicine Prices Review Board </a:t>
            </a:r>
          </a:p>
        </p:txBody>
      </p:sp>
    </p:spTree>
    <p:extLst>
      <p:ext uri="{BB962C8B-B14F-4D97-AF65-F5344CB8AC3E}">
        <p14:creationId xmlns:p14="http://schemas.microsoft.com/office/powerpoint/2010/main" val="1690274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002" y="553050"/>
            <a:ext cx="7848600" cy="1173480"/>
          </a:xfrm>
        </p:spPr>
        <p:txBody>
          <a:bodyPr/>
          <a:lstStyle/>
          <a:p>
            <a:r>
              <a:rPr lang="en-CA" dirty="0" smtClean="0"/>
              <a:t>What does Form 3 look like?</a:t>
            </a: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10</a:t>
            </a:fld>
            <a:endParaRPr lang="en-US">
              <a:solidFill>
                <a:srgbClr val="003366"/>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09202"/>
            <a:ext cx="3600400" cy="499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016240"/>
            <a:ext cx="3407130" cy="500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754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smtClean="0"/>
              <a:t>How do I fill it in?</a:t>
            </a:r>
            <a:endParaRPr lang="en-CA" dirty="0"/>
          </a:p>
        </p:txBody>
      </p:sp>
      <p:sp>
        <p:nvSpPr>
          <p:cNvPr id="3" name="Content Placeholder 2"/>
          <p:cNvSpPr>
            <a:spLocks noGrp="1"/>
          </p:cNvSpPr>
          <p:nvPr>
            <p:ph idx="1"/>
          </p:nvPr>
        </p:nvSpPr>
        <p:spPr>
          <a:xfrm>
            <a:off x="1035002" y="2707936"/>
            <a:ext cx="7848600" cy="3456384"/>
          </a:xfrm>
        </p:spPr>
        <p:txBody>
          <a:bodyPr/>
          <a:lstStyle/>
          <a:p>
            <a:pPr marL="0" indent="0">
              <a:buNone/>
            </a:pPr>
            <a:r>
              <a:rPr lang="en-CA" b="0" dirty="0" smtClean="0"/>
              <a:t>Block 1 – Year to which Information Applies</a:t>
            </a:r>
          </a:p>
          <a:p>
            <a:pPr lvl="1">
              <a:buFont typeface="Arial" panose="020B0604020202020204" pitchFamily="34" charset="0"/>
              <a:buChar char="•"/>
            </a:pPr>
            <a:r>
              <a:rPr lang="en-CA" dirty="0" smtClean="0"/>
              <a:t>Enter the calendar year to which the information applies.</a:t>
            </a:r>
          </a:p>
          <a:p>
            <a:pPr marL="0" indent="0">
              <a:buNone/>
            </a:pPr>
            <a:r>
              <a:rPr lang="en-CA" b="0" dirty="0" smtClean="0"/>
              <a:t>Block 2 – Identification of the Patentee</a:t>
            </a:r>
          </a:p>
          <a:p>
            <a:pPr lvl="1">
              <a:buFont typeface="Arial" panose="020B0604020202020204" pitchFamily="34" charset="0"/>
              <a:buChar char="•"/>
            </a:pPr>
            <a:r>
              <a:rPr lang="en-CA" dirty="0" smtClean="0"/>
              <a:t>State the name and address of the company (patentee) completing the form. </a:t>
            </a:r>
          </a:p>
          <a:p>
            <a:pPr lvl="1"/>
            <a:endParaRPr lang="en-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11</a:t>
            </a:fld>
            <a:endParaRPr lang="en-US">
              <a:solidFill>
                <a:srgbClr val="003366"/>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1267653"/>
            <a:ext cx="7920880" cy="1540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51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a:t>How do I fill it in</a:t>
            </a:r>
            <a:r>
              <a:rPr lang="en-CA" dirty="0" smtClean="0"/>
              <a:t>? (cont’d)</a:t>
            </a:r>
            <a:endParaRPr lang="en-CA" dirty="0"/>
          </a:p>
        </p:txBody>
      </p:sp>
      <p:sp>
        <p:nvSpPr>
          <p:cNvPr id="3" name="Content Placeholder 2"/>
          <p:cNvSpPr>
            <a:spLocks noGrp="1"/>
          </p:cNvSpPr>
          <p:nvPr>
            <p:ph idx="1"/>
          </p:nvPr>
        </p:nvSpPr>
        <p:spPr>
          <a:xfrm>
            <a:off x="1035002" y="3212976"/>
            <a:ext cx="7848600" cy="3456384"/>
          </a:xfrm>
        </p:spPr>
        <p:txBody>
          <a:bodyPr/>
          <a:lstStyle/>
          <a:p>
            <a:pPr marL="0" indent="0">
              <a:buNone/>
            </a:pPr>
            <a:r>
              <a:rPr lang="en-CA" b="0" dirty="0" smtClean="0"/>
              <a:t>Block 3 – Licensee(s)/Other(s)</a:t>
            </a:r>
          </a:p>
          <a:p>
            <a:pPr lvl="1">
              <a:buFont typeface="Arial" panose="020B0604020202020204" pitchFamily="34" charset="0"/>
              <a:buChar char="•"/>
            </a:pPr>
            <a:r>
              <a:rPr lang="en-CA" dirty="0" smtClean="0"/>
              <a:t>Provide the names and addresses of all licensees with whom the patentee has a license (including compulsory licenses) or other agreement that entitles that person to exercise </a:t>
            </a:r>
            <a:r>
              <a:rPr lang="en-CA" i="1" dirty="0" smtClean="0"/>
              <a:t>any</a:t>
            </a:r>
            <a:r>
              <a:rPr lang="en-CA" dirty="0" smtClean="0"/>
              <a:t> rights in relation to a patent.</a:t>
            </a:r>
          </a:p>
          <a:p>
            <a:pPr lvl="1"/>
            <a:endParaRPr lang="en-CA" dirty="0"/>
          </a:p>
          <a:p>
            <a:pPr marL="342900" lvl="1" indent="0">
              <a:buNone/>
            </a:pPr>
            <a:endParaRPr lang="en-CA" dirty="0" smtClean="0"/>
          </a:p>
          <a:p>
            <a:pPr marL="342900" lvl="1" indent="0">
              <a:buNone/>
            </a:pP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12</a:t>
            </a:fld>
            <a:endParaRPr lang="en-US">
              <a:solidFill>
                <a:srgbClr val="003366"/>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835" y="1268760"/>
            <a:ext cx="7891661" cy="1952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6504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a:t>How do I fill it in? (cont’d)</a:t>
            </a:r>
          </a:p>
        </p:txBody>
      </p:sp>
      <p:sp>
        <p:nvSpPr>
          <p:cNvPr id="3" name="Content Placeholder 2"/>
          <p:cNvSpPr>
            <a:spLocks noGrp="1"/>
          </p:cNvSpPr>
          <p:nvPr>
            <p:ph idx="1"/>
          </p:nvPr>
        </p:nvSpPr>
        <p:spPr>
          <a:xfrm>
            <a:off x="1035002" y="2132856"/>
            <a:ext cx="7848600" cy="3456384"/>
          </a:xfrm>
        </p:spPr>
        <p:txBody>
          <a:bodyPr/>
          <a:lstStyle/>
          <a:p>
            <a:pPr marL="0" indent="0">
              <a:buNone/>
            </a:pPr>
            <a:r>
              <a:rPr lang="en-CA" b="0" dirty="0" smtClean="0"/>
              <a:t>Block 4 – Revenues</a:t>
            </a:r>
          </a:p>
          <a:p>
            <a:pPr lvl="1">
              <a:buFont typeface="Arial" panose="020B0604020202020204" pitchFamily="34" charset="0"/>
              <a:buChar char="•"/>
            </a:pPr>
            <a:r>
              <a:rPr lang="en-CA" dirty="0" smtClean="0"/>
              <a:t>Report the total gross revenues of the patentee from ALL Sales of Medicines (including both patented AND non-patented medicines) whether sold by prescription or OTC, and whether for human or veterinary use, in Canada. </a:t>
            </a:r>
          </a:p>
          <a:p>
            <a:pPr lvl="1">
              <a:buFont typeface="Arial" panose="020B0604020202020204" pitchFamily="34" charset="0"/>
              <a:buChar char="•"/>
            </a:pPr>
            <a:r>
              <a:rPr lang="en-CA" dirty="0"/>
              <a:t>Report the total revenues (net of taxes) received (including royalties and license fees) from ALL licensees/others listed in Block </a:t>
            </a:r>
            <a:r>
              <a:rPr lang="en-CA" dirty="0" smtClean="0"/>
              <a:t>3 associated with sales in Canada.</a:t>
            </a:r>
            <a:endParaRPr lang="en-CA" dirty="0"/>
          </a:p>
          <a:p>
            <a:pPr lvl="1"/>
            <a:endParaRPr lang="en-CA" dirty="0"/>
          </a:p>
          <a:p>
            <a:pPr marL="342900" lvl="1" indent="0">
              <a:buNone/>
            </a:pPr>
            <a:endParaRPr lang="en-CA" dirty="0" smtClean="0"/>
          </a:p>
          <a:p>
            <a:pPr marL="342900" lvl="1" indent="0">
              <a:buNone/>
            </a:pP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13</a:t>
            </a:fld>
            <a:endParaRPr lang="en-US">
              <a:solidFill>
                <a:srgbClr val="003366"/>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876" y="1268761"/>
            <a:ext cx="7999567"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273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a:t>How do I fill it in? (cont’d)</a:t>
            </a:r>
          </a:p>
        </p:txBody>
      </p:sp>
      <p:sp>
        <p:nvSpPr>
          <p:cNvPr id="3" name="Content Placeholder 2"/>
          <p:cNvSpPr>
            <a:spLocks noGrp="1"/>
          </p:cNvSpPr>
          <p:nvPr>
            <p:ph idx="1"/>
          </p:nvPr>
        </p:nvSpPr>
        <p:spPr>
          <a:xfrm>
            <a:off x="1035002" y="3356992"/>
            <a:ext cx="7848600" cy="3024336"/>
          </a:xfrm>
        </p:spPr>
        <p:txBody>
          <a:bodyPr/>
          <a:lstStyle/>
          <a:p>
            <a:pPr marL="0" indent="0">
              <a:buNone/>
            </a:pPr>
            <a:r>
              <a:rPr lang="en-CA" b="0" dirty="0" smtClean="0"/>
              <a:t>Block 5 – R&amp;D Pertaining to Medicines</a:t>
            </a:r>
          </a:p>
          <a:p>
            <a:pPr lvl="1">
              <a:buFont typeface="Arial" panose="020B0604020202020204" pitchFamily="34" charset="0"/>
              <a:buChar char="•"/>
            </a:pPr>
            <a:r>
              <a:rPr lang="en-CA" dirty="0" smtClean="0"/>
              <a:t>The following CANNOT be included as non-capital expenditures in Block 5 under ANY circumstances:</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14</a:t>
            </a:fld>
            <a:endParaRPr lang="en-US">
              <a:solidFill>
                <a:srgbClr val="003366"/>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21" y="1268761"/>
            <a:ext cx="7957375" cy="214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297263033"/>
              </p:ext>
            </p:extLst>
          </p:nvPr>
        </p:nvGraphicFramePr>
        <p:xfrm>
          <a:off x="1691680" y="4509120"/>
          <a:ext cx="6120680" cy="1524000"/>
        </p:xfrm>
        <a:graphic>
          <a:graphicData uri="http://schemas.openxmlformats.org/drawingml/2006/table">
            <a:tbl>
              <a:tblPr firstRow="1" bandRow="1">
                <a:tableStyleId>{F5AB1C69-6EDB-4FF4-983F-18BD219EF322}</a:tableStyleId>
              </a:tblPr>
              <a:tblGrid>
                <a:gridCol w="3060340"/>
                <a:gridCol w="3060340"/>
              </a:tblGrid>
              <a:tr h="0">
                <a:tc>
                  <a:txBody>
                    <a:bodyPr/>
                    <a:lstStyle/>
                    <a:p>
                      <a:r>
                        <a:rPr lang="en-CA" sz="1400" b="0" dirty="0" smtClean="0">
                          <a:solidFill>
                            <a:schemeClr val="accent4">
                              <a:lumMod val="90000"/>
                              <a:lumOff val="10000"/>
                            </a:schemeClr>
                          </a:solidFill>
                        </a:rPr>
                        <a:t>Capital</a:t>
                      </a:r>
                      <a:r>
                        <a:rPr lang="en-CA" sz="1400" b="0" baseline="0" dirty="0" smtClean="0">
                          <a:solidFill>
                            <a:schemeClr val="accent4">
                              <a:lumMod val="90000"/>
                              <a:lumOff val="10000"/>
                            </a:schemeClr>
                          </a:solidFill>
                        </a:rPr>
                        <a:t> expenditures</a:t>
                      </a:r>
                      <a:endParaRPr lang="en-CA" sz="1400" b="0" dirty="0">
                        <a:solidFill>
                          <a:schemeClr val="accent4">
                            <a:lumMod val="90000"/>
                            <a:lumOff val="10000"/>
                          </a:schemeClr>
                        </a:solidFill>
                      </a:endParaRPr>
                    </a:p>
                  </a:txBody>
                  <a:tcPr/>
                </a:tc>
                <a:tc>
                  <a:txBody>
                    <a:bodyPr/>
                    <a:lstStyle/>
                    <a:p>
                      <a:r>
                        <a:rPr lang="en-CA" sz="1400" b="0" dirty="0" smtClean="0">
                          <a:solidFill>
                            <a:schemeClr val="accent4">
                              <a:lumMod val="90000"/>
                              <a:lumOff val="10000"/>
                            </a:schemeClr>
                          </a:solidFill>
                        </a:rPr>
                        <a:t>Legal or accounting expenses</a:t>
                      </a:r>
                      <a:endParaRPr lang="en-CA" sz="1400" b="0" dirty="0">
                        <a:solidFill>
                          <a:schemeClr val="accent4">
                            <a:lumMod val="90000"/>
                            <a:lumOff val="10000"/>
                          </a:schemeClr>
                        </a:solidFill>
                      </a:endParaRPr>
                    </a:p>
                  </a:txBody>
                  <a:tcPr/>
                </a:tc>
              </a:tr>
              <a:tr h="0">
                <a:tc>
                  <a:txBody>
                    <a:bodyPr/>
                    <a:lstStyle/>
                    <a:p>
                      <a:r>
                        <a:rPr lang="en-CA" sz="1400" dirty="0" smtClean="0">
                          <a:solidFill>
                            <a:schemeClr val="accent4">
                              <a:lumMod val="90000"/>
                              <a:lumOff val="10000"/>
                            </a:schemeClr>
                          </a:solidFill>
                        </a:rPr>
                        <a:t>Depreciation expenses</a:t>
                      </a:r>
                      <a:endParaRPr lang="en-CA" sz="1400" dirty="0">
                        <a:solidFill>
                          <a:schemeClr val="accent4">
                            <a:lumMod val="90000"/>
                            <a:lumOff val="10000"/>
                          </a:schemeClr>
                        </a:solidFill>
                      </a:endParaRPr>
                    </a:p>
                  </a:txBody>
                  <a:tcPr/>
                </a:tc>
                <a:tc>
                  <a:txBody>
                    <a:bodyPr/>
                    <a:lstStyle/>
                    <a:p>
                      <a:r>
                        <a:rPr lang="en-CA" sz="1400" b="0" dirty="0" smtClean="0">
                          <a:solidFill>
                            <a:schemeClr val="accent4">
                              <a:lumMod val="90000"/>
                              <a:lumOff val="10000"/>
                            </a:schemeClr>
                          </a:solidFill>
                        </a:rPr>
                        <a:t>Convention expenses</a:t>
                      </a:r>
                      <a:endParaRPr lang="en-CA" sz="1400" b="0" dirty="0">
                        <a:solidFill>
                          <a:schemeClr val="accent4">
                            <a:lumMod val="90000"/>
                            <a:lumOff val="10000"/>
                          </a:schemeClr>
                        </a:solidFill>
                      </a:endParaRPr>
                    </a:p>
                  </a:txBody>
                  <a:tcPr/>
                </a:tc>
              </a:tr>
              <a:tr h="0">
                <a:tc>
                  <a:txBody>
                    <a:bodyPr/>
                    <a:lstStyle/>
                    <a:p>
                      <a:r>
                        <a:rPr lang="en-CA" sz="1400" dirty="0" smtClean="0">
                          <a:solidFill>
                            <a:schemeClr val="accent4">
                              <a:lumMod val="90000"/>
                              <a:lumOff val="10000"/>
                            </a:schemeClr>
                          </a:solidFill>
                        </a:rPr>
                        <a:t>Entertainment</a:t>
                      </a:r>
                      <a:r>
                        <a:rPr lang="en-CA" sz="1400" baseline="0" dirty="0" smtClean="0">
                          <a:solidFill>
                            <a:schemeClr val="accent4">
                              <a:lumMod val="90000"/>
                              <a:lumOff val="10000"/>
                            </a:schemeClr>
                          </a:solidFill>
                        </a:rPr>
                        <a:t> expenses</a:t>
                      </a:r>
                      <a:endParaRPr lang="en-CA" sz="1400" dirty="0">
                        <a:solidFill>
                          <a:schemeClr val="accent4">
                            <a:lumMod val="90000"/>
                            <a:lumOff val="10000"/>
                          </a:schemeClr>
                        </a:solidFill>
                      </a:endParaRPr>
                    </a:p>
                  </a:txBody>
                  <a:tcPr/>
                </a:tc>
                <a:tc>
                  <a:txBody>
                    <a:bodyPr/>
                    <a:lstStyle/>
                    <a:p>
                      <a:r>
                        <a:rPr lang="en-CA" sz="1400" b="0" dirty="0" smtClean="0">
                          <a:solidFill>
                            <a:schemeClr val="accent4">
                              <a:lumMod val="90000"/>
                              <a:lumOff val="10000"/>
                            </a:schemeClr>
                          </a:solidFill>
                        </a:rPr>
                        <a:t>Membership fees or dues</a:t>
                      </a:r>
                      <a:endParaRPr lang="en-CA" sz="1400" b="0" dirty="0">
                        <a:solidFill>
                          <a:schemeClr val="accent4">
                            <a:lumMod val="90000"/>
                            <a:lumOff val="10000"/>
                          </a:schemeClr>
                        </a:solidFill>
                      </a:endParaRPr>
                    </a:p>
                  </a:txBody>
                  <a:tcPr/>
                </a:tc>
              </a:tr>
              <a:tr h="0">
                <a:tc>
                  <a:txBody>
                    <a:bodyPr/>
                    <a:lstStyle/>
                    <a:p>
                      <a:r>
                        <a:rPr lang="en-CA" sz="1400" dirty="0" smtClean="0">
                          <a:solidFill>
                            <a:schemeClr val="accent4">
                              <a:lumMod val="90000"/>
                              <a:lumOff val="10000"/>
                            </a:schemeClr>
                          </a:solidFill>
                        </a:rPr>
                        <a:t>Advertising/selling expenses</a:t>
                      </a:r>
                      <a:endParaRPr lang="en-CA" sz="1400" dirty="0">
                        <a:solidFill>
                          <a:schemeClr val="accent4">
                            <a:lumMod val="90000"/>
                            <a:lumOff val="10000"/>
                          </a:schemeClr>
                        </a:solidFill>
                      </a:endParaRPr>
                    </a:p>
                  </a:txBody>
                  <a:tcPr/>
                </a:tc>
                <a:tc>
                  <a:txBody>
                    <a:bodyPr/>
                    <a:lstStyle/>
                    <a:p>
                      <a:r>
                        <a:rPr lang="en-CA" sz="1400" b="0" dirty="0" smtClean="0">
                          <a:solidFill>
                            <a:schemeClr val="accent4">
                              <a:lumMod val="90000"/>
                              <a:lumOff val="10000"/>
                            </a:schemeClr>
                          </a:solidFill>
                        </a:rPr>
                        <a:t>Fines or penalties</a:t>
                      </a:r>
                      <a:endParaRPr lang="en-CA" sz="1400" b="0" dirty="0">
                        <a:solidFill>
                          <a:schemeClr val="accent4">
                            <a:lumMod val="90000"/>
                            <a:lumOff val="10000"/>
                          </a:schemeClr>
                        </a:solidFill>
                      </a:endParaRPr>
                    </a:p>
                  </a:txBody>
                  <a:tcPr/>
                </a:tc>
              </a:tr>
              <a:tr h="0">
                <a:tc gridSpan="2">
                  <a:txBody>
                    <a:bodyPr/>
                    <a:lstStyle/>
                    <a:p>
                      <a:r>
                        <a:rPr lang="en-CA" sz="1400" dirty="0" smtClean="0">
                          <a:solidFill>
                            <a:schemeClr val="accent4">
                              <a:lumMod val="90000"/>
                              <a:lumOff val="10000"/>
                            </a:schemeClr>
                          </a:solidFill>
                        </a:rPr>
                        <a:t>Expenditures</a:t>
                      </a:r>
                      <a:r>
                        <a:rPr lang="en-CA" sz="1400" baseline="0" dirty="0" smtClean="0">
                          <a:solidFill>
                            <a:schemeClr val="accent4">
                              <a:lumMod val="90000"/>
                              <a:lumOff val="10000"/>
                            </a:schemeClr>
                          </a:solidFill>
                        </a:rPr>
                        <a:t> made to acquire-rights-in/arising-out-of R&amp;D (</a:t>
                      </a:r>
                      <a:r>
                        <a:rPr lang="en-CA" sz="1400" baseline="0" dirty="0" err="1" smtClean="0">
                          <a:solidFill>
                            <a:schemeClr val="accent4">
                              <a:lumMod val="90000"/>
                              <a:lumOff val="10000"/>
                            </a:schemeClr>
                          </a:solidFill>
                        </a:rPr>
                        <a:t>e.g.patent</a:t>
                      </a:r>
                      <a:r>
                        <a:rPr lang="en-CA" sz="1400" baseline="0" dirty="0" smtClean="0">
                          <a:solidFill>
                            <a:schemeClr val="accent4">
                              <a:lumMod val="90000"/>
                              <a:lumOff val="10000"/>
                            </a:schemeClr>
                          </a:solidFill>
                        </a:rPr>
                        <a:t> or registration fees)</a:t>
                      </a:r>
                      <a:endParaRPr lang="en-CA" sz="1400" dirty="0">
                        <a:solidFill>
                          <a:schemeClr val="accent4">
                            <a:lumMod val="90000"/>
                            <a:lumOff val="10000"/>
                          </a:schemeClr>
                        </a:solidFill>
                      </a:endParaRPr>
                    </a:p>
                  </a:txBody>
                  <a:tcPr/>
                </a:tc>
                <a:tc hMerge="1">
                  <a:txBody>
                    <a:bodyPr/>
                    <a:lstStyle/>
                    <a:p>
                      <a:endParaRPr lang="en-CA" b="0" dirty="0">
                        <a:solidFill>
                          <a:schemeClr val="tx1"/>
                        </a:solidFill>
                      </a:endParaRPr>
                    </a:p>
                  </a:txBody>
                  <a:tcPr/>
                </a:tc>
              </a:tr>
            </a:tbl>
          </a:graphicData>
        </a:graphic>
      </p:graphicFrame>
    </p:spTree>
    <p:extLst>
      <p:ext uri="{BB962C8B-B14F-4D97-AF65-F5344CB8AC3E}">
        <p14:creationId xmlns:p14="http://schemas.microsoft.com/office/powerpoint/2010/main" val="2726513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a:t>How do I fill it in? (cont’d)</a:t>
            </a:r>
          </a:p>
        </p:txBody>
      </p:sp>
      <p:sp>
        <p:nvSpPr>
          <p:cNvPr id="3" name="Content Placeholder 2"/>
          <p:cNvSpPr>
            <a:spLocks noGrp="1"/>
          </p:cNvSpPr>
          <p:nvPr>
            <p:ph idx="1"/>
          </p:nvPr>
        </p:nvSpPr>
        <p:spPr>
          <a:xfrm>
            <a:off x="1035002" y="3356992"/>
            <a:ext cx="8001494" cy="3024336"/>
          </a:xfrm>
        </p:spPr>
        <p:txBody>
          <a:bodyPr/>
          <a:lstStyle/>
          <a:p>
            <a:pPr marL="342900" indent="-342900">
              <a:buAutoNum type="alphaUcPeriod"/>
            </a:pPr>
            <a:r>
              <a:rPr lang="en-CA" sz="1400" b="0" dirty="0" smtClean="0"/>
              <a:t>Wages and salaries – only include wages and salaries (+benefits) paid to employees who work in research.</a:t>
            </a:r>
          </a:p>
          <a:p>
            <a:pPr marL="342900" indent="-342900">
              <a:buAutoNum type="alphaUcPeriod"/>
            </a:pPr>
            <a:r>
              <a:rPr lang="en-CA" sz="1400" b="0" dirty="0" smtClean="0"/>
              <a:t>Direct material – all costs are to be the net laid-down price after deducting trade discounts, etc.</a:t>
            </a:r>
          </a:p>
          <a:p>
            <a:pPr marL="342900" indent="-342900">
              <a:buAutoNum type="alphaUcPeriod"/>
            </a:pPr>
            <a:r>
              <a:rPr lang="en-CA" sz="1400" b="0" dirty="0" smtClean="0"/>
              <a:t>Contractors and sub-contractors – only covers contractors hired to carry out SR&amp;ED (</a:t>
            </a:r>
            <a:r>
              <a:rPr lang="en-CA" sz="1400" b="0" dirty="0"/>
              <a:t>The Scientific Research and Experimental Development</a:t>
            </a:r>
            <a:r>
              <a:rPr lang="en-CA" sz="1400" dirty="0"/>
              <a:t> </a:t>
            </a:r>
            <a:r>
              <a:rPr lang="en-CA" sz="1400" dirty="0" smtClean="0"/>
              <a:t>)</a:t>
            </a:r>
            <a:r>
              <a:rPr lang="en-CA" sz="1400" b="0" dirty="0" smtClean="0"/>
              <a:t> on the patentee’s behalf.</a:t>
            </a:r>
          </a:p>
          <a:p>
            <a:pPr marL="342900" indent="-342900">
              <a:buAutoNum type="alphaUcPeriod"/>
            </a:pPr>
            <a:r>
              <a:rPr lang="en-CA" sz="1400" b="0" dirty="0" smtClean="0"/>
              <a:t>Other direct costs – incremental general admin and/or factory overhead costs incurred SOLELY through SR&amp;ED.</a:t>
            </a:r>
          </a:p>
          <a:p>
            <a:pPr marL="342900" indent="-342900">
              <a:buAutoNum type="alphaUcPeriod"/>
            </a:pPr>
            <a:r>
              <a:rPr lang="en-CA" sz="1400" b="0" dirty="0" smtClean="0"/>
              <a:t>Payments to designated institutions – payments to an approved university (</a:t>
            </a:r>
            <a:r>
              <a:rPr lang="en-CA" sz="1400" b="0" dirty="0" err="1" smtClean="0"/>
              <a:t>etc</a:t>
            </a:r>
            <a:r>
              <a:rPr lang="en-CA" sz="1400" b="0" dirty="0" smtClean="0"/>
              <a:t>) carrying out SR&amp;ED on your behalf.</a:t>
            </a:r>
          </a:p>
          <a:p>
            <a:pPr marL="342900" indent="-342900">
              <a:buAutoNum type="alphaUcPeriod"/>
            </a:pPr>
            <a:r>
              <a:rPr lang="en-CA" sz="1400" b="0" dirty="0" smtClean="0"/>
              <a:t>Payments to granting councils – approved include: NSERC and Canadian Institutes for Health Research.</a:t>
            </a:r>
          </a:p>
          <a:p>
            <a:pPr marL="342900" indent="-342900">
              <a:buAutoNum type="alphaUcPeriod"/>
            </a:pPr>
            <a:r>
              <a:rPr lang="en-CA" sz="1400" b="0" dirty="0" smtClean="0"/>
              <a:t>Payments to other orgs – payments for SR&amp;ED related to your class of business and not included in “E” or “F”.</a:t>
            </a:r>
            <a:endParaRPr lang="en-CA" sz="1400" dirty="0" smtClean="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15</a:t>
            </a:fld>
            <a:endParaRPr lang="en-US">
              <a:solidFill>
                <a:srgbClr val="003366"/>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21" y="1268761"/>
            <a:ext cx="7957375" cy="214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467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a:t>How do I fill it in? (cont’d)</a:t>
            </a:r>
          </a:p>
        </p:txBody>
      </p:sp>
      <p:sp>
        <p:nvSpPr>
          <p:cNvPr id="3" name="Content Placeholder 2"/>
          <p:cNvSpPr>
            <a:spLocks noGrp="1"/>
          </p:cNvSpPr>
          <p:nvPr>
            <p:ph idx="1"/>
          </p:nvPr>
        </p:nvSpPr>
        <p:spPr>
          <a:xfrm>
            <a:off x="1035002" y="2276872"/>
            <a:ext cx="7848600" cy="3024336"/>
          </a:xfrm>
        </p:spPr>
        <p:txBody>
          <a:bodyPr/>
          <a:lstStyle/>
          <a:p>
            <a:pPr marL="0" indent="0">
              <a:buNone/>
            </a:pPr>
            <a:r>
              <a:rPr lang="en-CA" b="0" dirty="0" smtClean="0"/>
              <a:t>Block 6 – Total Capital Expenditures</a:t>
            </a:r>
          </a:p>
          <a:p>
            <a:pPr lvl="1">
              <a:buFont typeface="Arial" panose="020B0604020202020204" pitchFamily="34" charset="0"/>
              <a:buChar char="•"/>
            </a:pPr>
            <a:r>
              <a:rPr lang="en-CA" sz="2000" dirty="0" smtClean="0"/>
              <a:t>Annual Depreciation (Buildings) – report only for buildings used for SR&amp;ED in Canada. Annual depreciation should be calculated at the rate of 4% of the qualifying capital cost per year over a maximum of 25 years. Depreciation is applied beginning with the year in which the building was purchased or acquired.</a:t>
            </a:r>
          </a:p>
          <a:p>
            <a:pPr lvl="1">
              <a:buFont typeface="Arial" panose="020B0604020202020204" pitchFamily="34" charset="0"/>
              <a:buChar char="•"/>
            </a:pPr>
            <a:r>
              <a:rPr lang="en-CA" sz="2000" dirty="0" smtClean="0"/>
              <a:t>Total Capital Expenditures (Buildings) – report only for buildings used for SR&amp;ED in Canada. Do not include capital expenditures made on land.</a:t>
            </a:r>
          </a:p>
          <a:p>
            <a:pPr lvl="1">
              <a:buFont typeface="Arial" panose="020B0604020202020204" pitchFamily="34" charset="0"/>
              <a:buChar char="•"/>
            </a:pPr>
            <a:r>
              <a:rPr lang="en-CA" sz="2000" dirty="0" smtClean="0"/>
              <a:t>Equipment – expenditures must be made in Canada. When an asset is imported and used for SR&amp;ED in Canada, the expenditure is considered to be made in Canada. Normal accrual accounting principles apply.</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16</a:t>
            </a:fld>
            <a:endParaRPr lang="en-US">
              <a:solidFill>
                <a:srgbClr val="003366"/>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785" y="1268760"/>
            <a:ext cx="7910711" cy="102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84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a:t>How do I fill it in? (cont’d)</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17</a:t>
            </a:fld>
            <a:endParaRPr lang="en-US">
              <a:solidFill>
                <a:srgbClr val="003366"/>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391" y="1272541"/>
            <a:ext cx="7590065" cy="472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015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a:t>How do I fill it in? (cont’d)</a:t>
            </a:r>
          </a:p>
        </p:txBody>
      </p:sp>
      <p:sp>
        <p:nvSpPr>
          <p:cNvPr id="3" name="Content Placeholder 2"/>
          <p:cNvSpPr>
            <a:spLocks noGrp="1"/>
          </p:cNvSpPr>
          <p:nvPr>
            <p:ph idx="1"/>
          </p:nvPr>
        </p:nvSpPr>
        <p:spPr>
          <a:xfrm>
            <a:off x="1043880" y="1268760"/>
            <a:ext cx="7848600" cy="3024336"/>
          </a:xfrm>
        </p:spPr>
        <p:txBody>
          <a:bodyPr/>
          <a:lstStyle/>
          <a:p>
            <a:pPr marL="0" indent="0">
              <a:buNone/>
            </a:pPr>
            <a:r>
              <a:rPr lang="en-CA" sz="1800" b="0" dirty="0" smtClean="0"/>
              <a:t>Preclinical and Clinical Trials: generally preclinical trials involve animal testing while clinical trials involve human subjects, though these often overlap. Some drug evaluations may not follow the phases described here:</a:t>
            </a:r>
          </a:p>
          <a:p>
            <a:endParaRPr lang="en-CA" sz="1800" b="0" dirty="0" smtClean="0"/>
          </a:p>
          <a:p>
            <a:pPr marL="0" indent="0">
              <a:buNone/>
            </a:pPr>
            <a:endParaRPr lang="en-CA" sz="180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18</a:t>
            </a:fld>
            <a:endParaRPr lang="en-US">
              <a:solidFill>
                <a:srgbClr val="00336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82824489"/>
              </p:ext>
            </p:extLst>
          </p:nvPr>
        </p:nvGraphicFramePr>
        <p:xfrm>
          <a:off x="3851920" y="2207360"/>
          <a:ext cx="2448272" cy="3418376"/>
        </p:xfrm>
        <a:graphic>
          <a:graphicData uri="http://schemas.openxmlformats.org/drawingml/2006/table">
            <a:tbl>
              <a:tblPr firstRow="1" bandRow="1">
                <a:tableStyleId>{5C22544A-7EE6-4342-B048-85BDC9FD1C3A}</a:tableStyleId>
              </a:tblPr>
              <a:tblGrid>
                <a:gridCol w="2448272"/>
              </a:tblGrid>
              <a:tr h="165103">
                <a:tc>
                  <a:txBody>
                    <a:bodyPr/>
                    <a:lstStyle/>
                    <a:p>
                      <a:r>
                        <a:rPr lang="en-CA" sz="1000" dirty="0" smtClean="0"/>
                        <a:t>Preclinical</a:t>
                      </a:r>
                      <a:r>
                        <a:rPr lang="en-CA" sz="1000" baseline="0" dirty="0" smtClean="0"/>
                        <a:t> Trials II</a:t>
                      </a:r>
                      <a:endParaRPr lang="en-CA" sz="1000" dirty="0"/>
                    </a:p>
                  </a:txBody>
                  <a:tcPr/>
                </a:tc>
              </a:tr>
              <a:tr h="165103">
                <a:tc>
                  <a:txBody>
                    <a:bodyPr/>
                    <a:lstStyle/>
                    <a:p>
                      <a:r>
                        <a:rPr lang="en-CA" sz="1000" dirty="0" smtClean="0"/>
                        <a:t>Pharmacokinetics</a:t>
                      </a:r>
                      <a:endParaRPr lang="en-CA" sz="1000" dirty="0"/>
                    </a:p>
                  </a:txBody>
                  <a:tcPr/>
                </a:tc>
              </a:tr>
              <a:tr h="165103">
                <a:tc>
                  <a:txBody>
                    <a:bodyPr/>
                    <a:lstStyle/>
                    <a:p>
                      <a:r>
                        <a:rPr lang="en-CA" sz="1000" dirty="0" smtClean="0"/>
                        <a:t>Chronic</a:t>
                      </a:r>
                      <a:r>
                        <a:rPr lang="en-CA" sz="1000" baseline="0" dirty="0" smtClean="0"/>
                        <a:t> toxicity</a:t>
                      </a:r>
                      <a:endParaRPr lang="en-CA" sz="1000" dirty="0"/>
                    </a:p>
                  </a:txBody>
                  <a:tcPr/>
                </a:tc>
              </a:tr>
              <a:tr h="165103">
                <a:tc>
                  <a:txBody>
                    <a:bodyPr/>
                    <a:lstStyle/>
                    <a:p>
                      <a:r>
                        <a:rPr lang="en-CA" sz="1000" dirty="0" smtClean="0"/>
                        <a:t>Reproduction</a:t>
                      </a:r>
                      <a:r>
                        <a:rPr lang="en-CA" sz="1000" baseline="0" dirty="0" smtClean="0"/>
                        <a:t> toxicological studies</a:t>
                      </a:r>
                      <a:endParaRPr lang="en-CA" sz="1000" dirty="0"/>
                    </a:p>
                  </a:txBody>
                  <a:tcPr/>
                </a:tc>
              </a:tr>
              <a:tr h="165103">
                <a:tc>
                  <a:txBody>
                    <a:bodyPr/>
                    <a:lstStyle/>
                    <a:p>
                      <a:r>
                        <a:rPr lang="en-CA" sz="1000" dirty="0" smtClean="0"/>
                        <a:t>Mutagenicity</a:t>
                      </a:r>
                      <a:r>
                        <a:rPr lang="en-CA" sz="1000" baseline="0" dirty="0" smtClean="0"/>
                        <a:t> and carcinogenicity studies</a:t>
                      </a:r>
                      <a:endParaRPr lang="en-CA" sz="1000" dirty="0"/>
                    </a:p>
                  </a:txBody>
                  <a:tcPr/>
                </a:tc>
              </a:tr>
              <a:tr h="248456">
                <a:tc>
                  <a:txBody>
                    <a:bodyPr/>
                    <a:lstStyle/>
                    <a:p>
                      <a:r>
                        <a:rPr lang="en-CA" sz="1000" dirty="0" smtClean="0"/>
                        <a:t>Synthesis of active substance on technical scale</a:t>
                      </a:r>
                      <a:endParaRPr lang="en-CA" sz="1000" dirty="0"/>
                    </a:p>
                  </a:txBody>
                  <a:tcPr/>
                </a:tc>
              </a:tr>
              <a:tr h="165103">
                <a:tc>
                  <a:txBody>
                    <a:bodyPr/>
                    <a:lstStyle/>
                    <a:p>
                      <a:r>
                        <a:rPr lang="en-CA" sz="1000" dirty="0" smtClean="0"/>
                        <a:t>Development of final dosage form</a:t>
                      </a:r>
                      <a:endParaRPr lang="en-CA" sz="1000" dirty="0"/>
                    </a:p>
                  </a:txBody>
                  <a:tcPr/>
                </a:tc>
              </a:tr>
              <a:tr h="165103">
                <a:tc>
                  <a:txBody>
                    <a:bodyPr/>
                    <a:lstStyle/>
                    <a:p>
                      <a:r>
                        <a:rPr lang="en-CA" sz="1000" dirty="0" smtClean="0"/>
                        <a:t>Analytical evaluation of final dosage form</a:t>
                      </a:r>
                      <a:endParaRPr lang="en-CA" sz="1000" dirty="0"/>
                    </a:p>
                  </a:txBody>
                  <a:tcPr/>
                </a:tc>
              </a:tr>
              <a:tr h="165103">
                <a:tc>
                  <a:txBody>
                    <a:bodyPr/>
                    <a:lstStyle/>
                    <a:p>
                      <a:r>
                        <a:rPr lang="en-CA" sz="1000" dirty="0" smtClean="0"/>
                        <a:t>Stability of final dosage form</a:t>
                      </a:r>
                      <a:endParaRPr lang="en-CA" sz="1000" dirty="0"/>
                    </a:p>
                  </a:txBody>
                  <a:tcPr/>
                </a:tc>
              </a:tr>
              <a:tr h="165103">
                <a:tc>
                  <a:txBody>
                    <a:bodyPr/>
                    <a:lstStyle/>
                    <a:p>
                      <a:r>
                        <a:rPr lang="en-CA" sz="1000" dirty="0" smtClean="0"/>
                        <a:t>Production of clinical samples</a:t>
                      </a:r>
                      <a:endParaRPr lang="en-CA" sz="1000" dirty="0"/>
                    </a:p>
                  </a:txBody>
                  <a:tcPr/>
                </a:tc>
              </a:tr>
              <a:tr h="165103">
                <a:tc>
                  <a:txBody>
                    <a:bodyPr/>
                    <a:lstStyle/>
                    <a:p>
                      <a:r>
                        <a:rPr lang="en-CA" sz="1000" dirty="0" smtClean="0"/>
                        <a:t>Sub-chronic toxicity</a:t>
                      </a:r>
                      <a:endParaRPr lang="en-CA" sz="1000" dirty="0"/>
                    </a:p>
                  </a:txBody>
                  <a:tcPr/>
                </a:tc>
              </a:tr>
              <a:tr h="165103">
                <a:tc>
                  <a:txBody>
                    <a:bodyPr/>
                    <a:lstStyle/>
                    <a:p>
                      <a:r>
                        <a:rPr lang="en-CA" sz="1000" dirty="0" smtClean="0"/>
                        <a:t>Supplementary animal pharmacology</a:t>
                      </a:r>
                      <a:endParaRPr lang="en-CA" sz="1000" dirty="0"/>
                    </a:p>
                  </a:txBody>
                  <a:tcPr/>
                </a:tc>
              </a:tr>
              <a:tr h="165103">
                <a:tc>
                  <a:txBody>
                    <a:bodyPr/>
                    <a:lstStyle/>
                    <a:p>
                      <a:r>
                        <a:rPr lang="en-CA" sz="1000" dirty="0" smtClean="0"/>
                        <a:t>Carcinogenicity trials</a:t>
                      </a:r>
                      <a:endParaRPr lang="en-CA" sz="1000" dirty="0"/>
                    </a:p>
                  </a:txBody>
                  <a:tcPr/>
                </a:tc>
              </a:tr>
              <a:tr h="165103">
                <a:tc>
                  <a:txBody>
                    <a:bodyPr/>
                    <a:lstStyle/>
                    <a:p>
                      <a:r>
                        <a:rPr lang="en-CA" sz="1000" dirty="0" smtClean="0"/>
                        <a:t>Supplementary animal</a:t>
                      </a:r>
                      <a:r>
                        <a:rPr lang="en-CA" sz="1000" baseline="0" dirty="0" smtClean="0"/>
                        <a:t> pharmacology</a:t>
                      </a:r>
                      <a:endParaRPr lang="en-CA" sz="10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71635701"/>
              </p:ext>
            </p:extLst>
          </p:nvPr>
        </p:nvGraphicFramePr>
        <p:xfrm>
          <a:off x="1115616" y="2204864"/>
          <a:ext cx="2664296" cy="1463040"/>
        </p:xfrm>
        <a:graphic>
          <a:graphicData uri="http://schemas.openxmlformats.org/drawingml/2006/table">
            <a:tbl>
              <a:tblPr firstRow="1" bandRow="1">
                <a:tableStyleId>{5C22544A-7EE6-4342-B048-85BDC9FD1C3A}</a:tableStyleId>
              </a:tblPr>
              <a:tblGrid>
                <a:gridCol w="2664296"/>
              </a:tblGrid>
              <a:tr h="0">
                <a:tc>
                  <a:txBody>
                    <a:bodyPr/>
                    <a:lstStyle/>
                    <a:p>
                      <a:r>
                        <a:rPr lang="en-CA" sz="1000" dirty="0" smtClean="0"/>
                        <a:t>Preclinical</a:t>
                      </a:r>
                      <a:r>
                        <a:rPr lang="en-CA" sz="1000" baseline="0" dirty="0" smtClean="0"/>
                        <a:t> Trials I</a:t>
                      </a:r>
                      <a:endParaRPr lang="en-CA" sz="1000" dirty="0"/>
                    </a:p>
                  </a:txBody>
                  <a:tcPr/>
                </a:tc>
              </a:tr>
              <a:tr h="0">
                <a:tc>
                  <a:txBody>
                    <a:bodyPr/>
                    <a:lstStyle/>
                    <a:p>
                      <a:r>
                        <a:rPr lang="en-CA" sz="1000" dirty="0" smtClean="0"/>
                        <a:t>Acute toxicity</a:t>
                      </a:r>
                      <a:endParaRPr lang="en-CA" sz="1000" dirty="0"/>
                    </a:p>
                  </a:txBody>
                  <a:tcPr/>
                </a:tc>
              </a:tr>
              <a:tr h="0">
                <a:tc>
                  <a:txBody>
                    <a:bodyPr/>
                    <a:lstStyle/>
                    <a:p>
                      <a:r>
                        <a:rPr lang="en-CA" sz="1000" dirty="0" smtClean="0"/>
                        <a:t>Detailed pharmacological studies</a:t>
                      </a:r>
                      <a:endParaRPr lang="en-CA" sz="1000" dirty="0"/>
                    </a:p>
                  </a:txBody>
                  <a:tcPr/>
                </a:tc>
              </a:tr>
              <a:tr h="0">
                <a:tc>
                  <a:txBody>
                    <a:bodyPr/>
                    <a:lstStyle/>
                    <a:p>
                      <a:r>
                        <a:rPr lang="en-CA" sz="1000" dirty="0" smtClean="0"/>
                        <a:t>Specifications or  analysis of active substance</a:t>
                      </a:r>
                      <a:endParaRPr lang="en-CA" sz="1000" dirty="0"/>
                    </a:p>
                  </a:txBody>
                  <a:tcPr/>
                </a:tc>
              </a:tr>
              <a:tr h="0">
                <a:tc>
                  <a:txBody>
                    <a:bodyPr/>
                    <a:lstStyle/>
                    <a:p>
                      <a:r>
                        <a:rPr lang="en-CA" sz="1000" dirty="0" smtClean="0"/>
                        <a:t>Stability of active substance</a:t>
                      </a:r>
                      <a:endParaRPr lang="en-CA" sz="1000" dirty="0"/>
                    </a:p>
                  </a:txBody>
                  <a:tcPr/>
                </a:tc>
              </a:tr>
              <a:tr h="0">
                <a:tc>
                  <a:txBody>
                    <a:bodyPr/>
                    <a:lstStyle/>
                    <a:p>
                      <a:r>
                        <a:rPr lang="en-CA" sz="1000" dirty="0" smtClean="0"/>
                        <a:t>Specifications of inactive substances</a:t>
                      </a:r>
                      <a:endParaRPr lang="en-CA" sz="10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11876795"/>
              </p:ext>
            </p:extLst>
          </p:nvPr>
        </p:nvGraphicFramePr>
        <p:xfrm>
          <a:off x="6372200" y="2170544"/>
          <a:ext cx="2664296" cy="731520"/>
        </p:xfrm>
        <a:graphic>
          <a:graphicData uri="http://schemas.openxmlformats.org/drawingml/2006/table">
            <a:tbl>
              <a:tblPr firstRow="1" bandRow="1">
                <a:tableStyleId>{5C22544A-7EE6-4342-B048-85BDC9FD1C3A}</a:tableStyleId>
              </a:tblPr>
              <a:tblGrid>
                <a:gridCol w="2664296"/>
              </a:tblGrid>
              <a:tr h="0">
                <a:tc>
                  <a:txBody>
                    <a:bodyPr/>
                    <a:lstStyle/>
                    <a:p>
                      <a:r>
                        <a:rPr lang="en-CA" sz="1000" dirty="0" smtClean="0"/>
                        <a:t>Clinical</a:t>
                      </a:r>
                      <a:r>
                        <a:rPr lang="en-CA" sz="1000" baseline="0" dirty="0" smtClean="0"/>
                        <a:t> Trials I</a:t>
                      </a:r>
                      <a:endParaRPr lang="en-CA" sz="1000" dirty="0"/>
                    </a:p>
                  </a:txBody>
                  <a:tcPr/>
                </a:tc>
              </a:tr>
              <a:tr h="0">
                <a:tc>
                  <a:txBody>
                    <a:bodyPr/>
                    <a:lstStyle/>
                    <a:p>
                      <a:r>
                        <a:rPr lang="en-CA" sz="1000" dirty="0" smtClean="0"/>
                        <a:t>Tolerance in healthy volunteers</a:t>
                      </a:r>
                      <a:endParaRPr lang="en-CA" sz="1000" dirty="0"/>
                    </a:p>
                  </a:txBody>
                  <a:tcPr/>
                </a:tc>
              </a:tr>
              <a:tr h="0">
                <a:tc>
                  <a:txBody>
                    <a:bodyPr/>
                    <a:lstStyle/>
                    <a:p>
                      <a:r>
                        <a:rPr lang="en-CA" sz="1000" dirty="0" smtClean="0"/>
                        <a:t>Pharmacokinetics</a:t>
                      </a:r>
                      <a:r>
                        <a:rPr lang="en-CA" sz="1000" baseline="0" dirty="0" smtClean="0"/>
                        <a:t> in humans</a:t>
                      </a:r>
                      <a:endParaRPr lang="en-CA" sz="10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94021125"/>
              </p:ext>
            </p:extLst>
          </p:nvPr>
        </p:nvGraphicFramePr>
        <p:xfrm>
          <a:off x="6372200" y="2996952"/>
          <a:ext cx="2664296" cy="731520"/>
        </p:xfrm>
        <a:graphic>
          <a:graphicData uri="http://schemas.openxmlformats.org/drawingml/2006/table">
            <a:tbl>
              <a:tblPr firstRow="1" bandRow="1">
                <a:tableStyleId>{5C22544A-7EE6-4342-B048-85BDC9FD1C3A}</a:tableStyleId>
              </a:tblPr>
              <a:tblGrid>
                <a:gridCol w="2664296"/>
              </a:tblGrid>
              <a:tr h="0">
                <a:tc>
                  <a:txBody>
                    <a:bodyPr/>
                    <a:lstStyle/>
                    <a:p>
                      <a:r>
                        <a:rPr lang="en-CA" sz="1000" dirty="0" smtClean="0"/>
                        <a:t>Clinical</a:t>
                      </a:r>
                      <a:r>
                        <a:rPr lang="en-CA" sz="1000" baseline="0" dirty="0" smtClean="0"/>
                        <a:t> Trials II</a:t>
                      </a:r>
                      <a:endParaRPr lang="en-CA" sz="1000" dirty="0"/>
                    </a:p>
                  </a:txBody>
                  <a:tcPr/>
                </a:tc>
              </a:tr>
              <a:tr h="0">
                <a:tc>
                  <a:txBody>
                    <a:bodyPr/>
                    <a:lstStyle/>
                    <a:p>
                      <a:r>
                        <a:rPr lang="en-CA" sz="1000" dirty="0" smtClean="0"/>
                        <a:t>First controlled trials</a:t>
                      </a:r>
                      <a:r>
                        <a:rPr lang="en-CA" sz="1000" baseline="0" dirty="0" smtClean="0"/>
                        <a:t> on safety and efficacy in patients</a:t>
                      </a:r>
                      <a:endParaRPr lang="en-CA" sz="1000" dirty="0"/>
                    </a:p>
                  </a:txBody>
                  <a:tcPr/>
                </a:tc>
              </a:tr>
              <a:tr h="0">
                <a:tc>
                  <a:txBody>
                    <a:bodyPr/>
                    <a:lstStyle/>
                    <a:p>
                      <a:r>
                        <a:rPr lang="en-CA" sz="1000" dirty="0" smtClean="0"/>
                        <a:t>Chronic toxicity</a:t>
                      </a:r>
                      <a:endParaRPr lang="en-CA" sz="10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07670512"/>
              </p:ext>
            </p:extLst>
          </p:nvPr>
        </p:nvGraphicFramePr>
        <p:xfrm>
          <a:off x="6372200" y="3838168"/>
          <a:ext cx="2664296" cy="1463040"/>
        </p:xfrm>
        <a:graphic>
          <a:graphicData uri="http://schemas.openxmlformats.org/drawingml/2006/table">
            <a:tbl>
              <a:tblPr firstRow="1" bandRow="1">
                <a:tableStyleId>{5C22544A-7EE6-4342-B048-85BDC9FD1C3A}</a:tableStyleId>
              </a:tblPr>
              <a:tblGrid>
                <a:gridCol w="2664296"/>
              </a:tblGrid>
              <a:tr h="0">
                <a:tc>
                  <a:txBody>
                    <a:bodyPr/>
                    <a:lstStyle/>
                    <a:p>
                      <a:r>
                        <a:rPr lang="en-CA" sz="1000" dirty="0" smtClean="0"/>
                        <a:t>Clinical Trials</a:t>
                      </a:r>
                      <a:r>
                        <a:rPr lang="en-CA" sz="1000" baseline="0" dirty="0" smtClean="0"/>
                        <a:t> III</a:t>
                      </a:r>
                      <a:endParaRPr lang="en-CA" sz="1000" dirty="0"/>
                    </a:p>
                  </a:txBody>
                  <a:tcPr/>
                </a:tc>
              </a:tr>
              <a:tr h="0">
                <a:tc>
                  <a:txBody>
                    <a:bodyPr/>
                    <a:lstStyle/>
                    <a:p>
                      <a:r>
                        <a:rPr lang="en-CA" sz="1000" dirty="0" smtClean="0"/>
                        <a:t>Therapeutic</a:t>
                      </a:r>
                      <a:r>
                        <a:rPr lang="en-CA" sz="1000" baseline="0" dirty="0" smtClean="0"/>
                        <a:t> large scale trial at several centres</a:t>
                      </a:r>
                      <a:endParaRPr lang="en-CA" sz="1000" dirty="0"/>
                    </a:p>
                  </a:txBody>
                  <a:tcPr/>
                </a:tc>
              </a:tr>
              <a:tr h="0">
                <a:tc>
                  <a:txBody>
                    <a:bodyPr/>
                    <a:lstStyle/>
                    <a:p>
                      <a:r>
                        <a:rPr lang="en-CA" sz="1000" dirty="0" smtClean="0"/>
                        <a:t>Proof</a:t>
                      </a:r>
                      <a:r>
                        <a:rPr lang="en-CA" sz="1000" baseline="0" dirty="0" smtClean="0"/>
                        <a:t> of efficacy and safety in </a:t>
                      </a:r>
                      <a:r>
                        <a:rPr lang="en-CA" sz="1000" baseline="0" dirty="0" err="1" smtClean="0"/>
                        <a:t>longterm</a:t>
                      </a:r>
                      <a:r>
                        <a:rPr lang="en-CA" sz="1000" baseline="0" dirty="0" smtClean="0"/>
                        <a:t> administration</a:t>
                      </a:r>
                      <a:endParaRPr lang="en-CA" sz="1000" dirty="0"/>
                    </a:p>
                  </a:txBody>
                  <a:tcPr/>
                </a:tc>
              </a:tr>
              <a:tr h="0">
                <a:tc>
                  <a:txBody>
                    <a:bodyPr/>
                    <a:lstStyle/>
                    <a:p>
                      <a:r>
                        <a:rPr lang="en-CA" sz="1000" dirty="0" smtClean="0"/>
                        <a:t>Demonstration of therapeutic advantage (if any)</a:t>
                      </a:r>
                      <a:endParaRPr lang="en-CA" sz="1000" dirty="0"/>
                    </a:p>
                  </a:txBody>
                  <a:tcPr/>
                </a:tc>
              </a:tr>
              <a:tr h="0">
                <a:tc>
                  <a:txBody>
                    <a:bodyPr/>
                    <a:lstStyle/>
                    <a:p>
                      <a:r>
                        <a:rPr lang="en-CA" sz="1000" dirty="0" smtClean="0"/>
                        <a:t>Clarification of interaction with concomitant </a:t>
                      </a:r>
                      <a:r>
                        <a:rPr lang="en-CA" sz="1000" dirty="0" err="1" smtClean="0"/>
                        <a:t>medis</a:t>
                      </a:r>
                      <a:endParaRPr lang="en-CA" sz="1000" dirty="0"/>
                    </a:p>
                  </a:txBody>
                  <a:tcPr/>
                </a:tc>
              </a:tr>
              <a:tr h="0">
                <a:tc>
                  <a:txBody>
                    <a:bodyPr/>
                    <a:lstStyle/>
                    <a:p>
                      <a:r>
                        <a:rPr lang="en-CA" sz="1000" dirty="0" smtClean="0"/>
                        <a:t>Chronic toxicity (if required)</a:t>
                      </a:r>
                      <a:endParaRPr lang="en-CA" sz="1000" dirty="0"/>
                    </a:p>
                  </a:txBody>
                  <a:tcPr/>
                </a:tc>
              </a:tr>
            </a:tbl>
          </a:graphicData>
        </a:graphic>
      </p:graphicFrame>
      <p:sp>
        <p:nvSpPr>
          <p:cNvPr id="11" name="Content Placeholder 2"/>
          <p:cNvSpPr txBox="1">
            <a:spLocks/>
          </p:cNvSpPr>
          <p:nvPr/>
        </p:nvSpPr>
        <p:spPr bwMode="auto">
          <a:xfrm>
            <a:off x="1043880" y="5706622"/>
            <a:ext cx="7848600"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a:buFont typeface="Wingdings" pitchFamily="-60" charset="2"/>
              <a:buNone/>
            </a:pPr>
            <a:r>
              <a:rPr lang="en-CA" sz="1800" b="0" kern="0" dirty="0" smtClean="0"/>
              <a:t>Other Qualifying: includes eligible R&amp;D that cannot be classified into preceding categories.</a:t>
            </a:r>
            <a:endParaRPr lang="en-CA" sz="1800" b="0" kern="0" dirty="0"/>
          </a:p>
        </p:txBody>
      </p:sp>
    </p:spTree>
    <p:extLst>
      <p:ext uri="{BB962C8B-B14F-4D97-AF65-F5344CB8AC3E}">
        <p14:creationId xmlns:p14="http://schemas.microsoft.com/office/powerpoint/2010/main" val="924421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a:t>How do I fill it in? (cont’d)</a:t>
            </a:r>
          </a:p>
        </p:txBody>
      </p:sp>
      <p:sp>
        <p:nvSpPr>
          <p:cNvPr id="3" name="Content Placeholder 2"/>
          <p:cNvSpPr>
            <a:spLocks noGrp="1"/>
          </p:cNvSpPr>
          <p:nvPr>
            <p:ph idx="1"/>
          </p:nvPr>
        </p:nvSpPr>
        <p:spPr>
          <a:xfrm>
            <a:off x="1035002" y="2708920"/>
            <a:ext cx="7848600" cy="3024336"/>
          </a:xfrm>
        </p:spPr>
        <p:txBody>
          <a:bodyPr/>
          <a:lstStyle/>
          <a:p>
            <a:pPr marL="0" indent="0">
              <a:buNone/>
            </a:pPr>
            <a:r>
              <a:rPr lang="en-CA" b="0" dirty="0" smtClean="0"/>
              <a:t>Block 9 – Source of Funds for R&amp;D</a:t>
            </a:r>
          </a:p>
          <a:p>
            <a:pPr lvl="1">
              <a:buFont typeface="Arial" panose="020B0604020202020204" pitchFamily="34" charset="0"/>
              <a:buChar char="•"/>
            </a:pPr>
            <a:r>
              <a:rPr lang="en-CA" sz="2000" dirty="0" smtClean="0"/>
              <a:t>Internal Funds – internal corporate funds of reporting patentee (does not include monies from parent or subsidiary companies if these are distinct corporate entities (see Not Arm’s Length).</a:t>
            </a:r>
          </a:p>
          <a:p>
            <a:pPr lvl="1">
              <a:buFont typeface="Arial" panose="020B0604020202020204" pitchFamily="34" charset="0"/>
              <a:buChar char="•"/>
            </a:pPr>
            <a:r>
              <a:rPr lang="en-CA" sz="2000" dirty="0" smtClean="0"/>
              <a:t>Arm’s Length – legal entity (individual or corporation) not related to patentee. If in doubt, refer to the </a:t>
            </a:r>
            <a:r>
              <a:rPr lang="en-CA" sz="2000" i="1" dirty="0" smtClean="0"/>
              <a:t>Income Tax Act</a:t>
            </a:r>
            <a:r>
              <a:rPr lang="en-CA" sz="2000" dirty="0" smtClean="0"/>
              <a:t> for definition.</a:t>
            </a:r>
          </a:p>
          <a:p>
            <a:pPr lvl="1">
              <a:buFont typeface="Arial" panose="020B0604020202020204" pitchFamily="34" charset="0"/>
              <a:buChar char="•"/>
            </a:pPr>
            <a:r>
              <a:rPr lang="en-CA" sz="2000" dirty="0" smtClean="0"/>
              <a:t>Not Arm’s Length – subsidiaries, parent companies, etc.</a:t>
            </a:r>
          </a:p>
          <a:p>
            <a:pPr lvl="1">
              <a:buFont typeface="Arial" panose="020B0604020202020204" pitchFamily="34" charset="0"/>
              <a:buChar char="•"/>
            </a:pPr>
            <a:r>
              <a:rPr lang="en-CA" sz="2000" dirty="0" smtClean="0"/>
              <a:t>Federal Government – include among others: monies obtained under an </a:t>
            </a:r>
            <a:r>
              <a:rPr lang="en-CA" sz="2000" i="1" dirty="0" smtClean="0"/>
              <a:t>Appropriation Act</a:t>
            </a:r>
            <a:r>
              <a:rPr lang="en-CA" sz="2000" dirty="0" smtClean="0"/>
              <a:t> for SR&amp;ED, grants, subsidies, reimbursement of a forgivable loan (net of amount repaid to federal government during the year).</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19</a:t>
            </a:fld>
            <a:endParaRPr lang="en-US">
              <a:solidFill>
                <a:srgbClr val="003366"/>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7" y="1268760"/>
            <a:ext cx="3672407" cy="1503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146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07096"/>
            <a:ext cx="7848600" cy="5105400"/>
          </a:xfrm>
        </p:spPr>
        <p:txBody>
          <a:bodyPr/>
          <a:lstStyle/>
          <a:p>
            <a:r>
              <a:rPr lang="en-CA" dirty="0" smtClean="0">
                <a:solidFill>
                  <a:schemeClr val="accent4">
                    <a:lumMod val="90000"/>
                    <a:lumOff val="10000"/>
                  </a:schemeClr>
                </a:solidFill>
              </a:rPr>
              <a:t>Tanya Potashnik, Director, Policy and Economic Analysis Branch</a:t>
            </a:r>
          </a:p>
          <a:p>
            <a:endParaRPr lang="en-CA" dirty="0" smtClean="0">
              <a:solidFill>
                <a:schemeClr val="accent4">
                  <a:lumMod val="90000"/>
                  <a:lumOff val="10000"/>
                </a:schemeClr>
              </a:solidFill>
            </a:endParaRPr>
          </a:p>
          <a:p>
            <a:r>
              <a:rPr lang="en-CA" dirty="0" smtClean="0">
                <a:solidFill>
                  <a:schemeClr val="accent4">
                    <a:lumMod val="90000"/>
                    <a:lumOff val="10000"/>
                  </a:schemeClr>
                </a:solidFill>
              </a:rPr>
              <a:t>Jeff Biggs, Manager, Policy Development </a:t>
            </a:r>
          </a:p>
          <a:p>
            <a:endParaRPr lang="en-CA" dirty="0" smtClean="0">
              <a:solidFill>
                <a:schemeClr val="accent4">
                  <a:lumMod val="90000"/>
                  <a:lumOff val="10000"/>
                </a:schemeClr>
              </a:solidFill>
            </a:endParaRPr>
          </a:p>
          <a:p>
            <a:r>
              <a:rPr lang="en-CA" dirty="0" smtClean="0">
                <a:solidFill>
                  <a:schemeClr val="accent4">
                    <a:lumMod val="90000"/>
                    <a:lumOff val="10000"/>
                  </a:schemeClr>
                </a:solidFill>
              </a:rPr>
              <a:t>Joel Weber, Senior Regulatory Officer</a:t>
            </a:r>
          </a:p>
          <a:p>
            <a:endParaRPr lang="en-CA" dirty="0" smtClean="0">
              <a:solidFill>
                <a:schemeClr val="accent4">
                  <a:lumMod val="90000"/>
                  <a:lumOff val="10000"/>
                </a:schemeClr>
              </a:solidFill>
            </a:endParaRPr>
          </a:p>
          <a:p>
            <a:r>
              <a:rPr lang="en-CA" dirty="0" smtClean="0">
                <a:solidFill>
                  <a:schemeClr val="accent4">
                    <a:lumMod val="90000"/>
                    <a:lumOff val="10000"/>
                  </a:schemeClr>
                </a:solidFill>
              </a:rPr>
              <a:t>John Cook, Senior Regulatory Officer (Montreal) </a:t>
            </a:r>
          </a:p>
          <a:p>
            <a:endParaRPr lang="en-CA" dirty="0" smtClean="0">
              <a:solidFill>
                <a:schemeClr val="accent4">
                  <a:lumMod val="90000"/>
                  <a:lumOff val="10000"/>
                </a:schemeClr>
              </a:solidFill>
            </a:endParaRPr>
          </a:p>
          <a:p>
            <a:r>
              <a:rPr lang="en-CA" dirty="0" smtClean="0">
                <a:solidFill>
                  <a:schemeClr val="accent4">
                    <a:lumMod val="90000"/>
                    <a:lumOff val="10000"/>
                  </a:schemeClr>
                </a:solidFill>
              </a:rPr>
              <a:t>Kirk Stanley, Senior Regulatory Officer (Toronto)</a:t>
            </a:r>
            <a:endParaRPr lang="en-CA" dirty="0">
              <a:solidFill>
                <a:schemeClr val="accent4">
                  <a:lumMod val="90000"/>
                  <a:lumOff val="10000"/>
                </a:schemeClr>
              </a:solidFill>
            </a:endParaRP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a:t>
            </a:fld>
            <a:endParaRPr lang="en-US">
              <a:solidFill>
                <a:srgbClr val="003366"/>
              </a:solidFill>
            </a:endParaRPr>
          </a:p>
        </p:txBody>
      </p:sp>
      <p:sp>
        <p:nvSpPr>
          <p:cNvPr id="2" name="TextBox 1"/>
          <p:cNvSpPr txBox="1"/>
          <p:nvPr/>
        </p:nvSpPr>
        <p:spPr>
          <a:xfrm>
            <a:off x="1524000" y="387373"/>
            <a:ext cx="6553200" cy="707886"/>
          </a:xfrm>
          <a:prstGeom prst="rect">
            <a:avLst/>
          </a:prstGeom>
          <a:noFill/>
        </p:spPr>
        <p:txBody>
          <a:bodyPr wrap="square" rtlCol="0">
            <a:spAutoFit/>
          </a:bodyPr>
          <a:lstStyle/>
          <a:p>
            <a:pPr algn="ctr"/>
            <a:r>
              <a:rPr lang="en-CA" sz="4000" b="1" u="sng" dirty="0" smtClean="0"/>
              <a:t>PMPRB Participants</a:t>
            </a:r>
            <a:endParaRPr lang="en-CA" sz="4000" b="1" u="sng" dirty="0"/>
          </a:p>
        </p:txBody>
      </p:sp>
    </p:spTree>
    <p:extLst>
      <p:ext uri="{BB962C8B-B14F-4D97-AF65-F5344CB8AC3E}">
        <p14:creationId xmlns:p14="http://schemas.microsoft.com/office/powerpoint/2010/main" val="2953458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a:t>How do I fill it in? (cont’d)</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20</a:t>
            </a:fld>
            <a:endParaRPr lang="en-US">
              <a:solidFill>
                <a:srgbClr val="003366"/>
              </a:solidFill>
            </a:endParaRPr>
          </a:p>
        </p:txBody>
      </p:sp>
      <p:sp>
        <p:nvSpPr>
          <p:cNvPr id="5" name="Content Placeholder 4"/>
          <p:cNvSpPr>
            <a:spLocks noGrp="1"/>
          </p:cNvSpPr>
          <p:nvPr>
            <p:ph idx="1"/>
          </p:nvPr>
        </p:nvSpPr>
        <p:spPr/>
        <p:txBody>
          <a:bodyPr/>
          <a:lstStyle/>
          <a:p>
            <a:endParaRPr lang="en-CA"/>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385" y="1272109"/>
            <a:ext cx="7007367" cy="474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862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smtClean="0"/>
              <a:t>Reconciling Expenditures</a:t>
            </a:r>
            <a:endParaRPr lang="en-CA" dirty="0"/>
          </a:p>
        </p:txBody>
      </p:sp>
      <p:sp>
        <p:nvSpPr>
          <p:cNvPr id="3" name="Content Placeholder 2"/>
          <p:cNvSpPr>
            <a:spLocks noGrp="1"/>
          </p:cNvSpPr>
          <p:nvPr>
            <p:ph idx="1"/>
          </p:nvPr>
        </p:nvSpPr>
        <p:spPr>
          <a:xfrm>
            <a:off x="1035002" y="1268760"/>
            <a:ext cx="8108998" cy="4114800"/>
          </a:xfrm>
        </p:spPr>
        <p:txBody>
          <a:bodyPr/>
          <a:lstStyle/>
          <a:p>
            <a:pPr marL="0" indent="0">
              <a:buNone/>
            </a:pPr>
            <a:r>
              <a:rPr lang="en-CA" b="0" dirty="0" smtClean="0"/>
              <a:t>The most common mistake in Form 3 submission is the failure to reconcile certain Blocks:</a:t>
            </a:r>
          </a:p>
          <a:p>
            <a:pPr marL="0" indent="0">
              <a:buNone/>
            </a:pPr>
            <a:endParaRPr lang="en-CA" b="0" dirty="0" smtClean="0"/>
          </a:p>
          <a:p>
            <a:pPr marL="0" indent="0">
              <a:buNone/>
            </a:pPr>
            <a:r>
              <a:rPr lang="en-CA" dirty="0"/>
              <a:t>	</a:t>
            </a:r>
            <a:r>
              <a:rPr lang="en-CA" dirty="0" smtClean="0"/>
              <a:t>Block 5 = Block 7 + Block 8 (total)</a:t>
            </a:r>
          </a:p>
          <a:p>
            <a:pPr marL="0" indent="0">
              <a:buNone/>
            </a:pPr>
            <a:r>
              <a:rPr lang="en-CA" dirty="0"/>
              <a:t>	</a:t>
            </a:r>
            <a:r>
              <a:rPr lang="en-CA" dirty="0" smtClean="0"/>
              <a:t>Block 5 = Block 10</a:t>
            </a:r>
          </a:p>
          <a:p>
            <a:pPr marL="0" indent="0">
              <a:buNone/>
            </a:pPr>
            <a:r>
              <a:rPr lang="en-CA" dirty="0"/>
              <a:t>	</a:t>
            </a:r>
            <a:r>
              <a:rPr lang="en-CA" dirty="0" smtClean="0"/>
              <a:t>Block 9 = Block 5 + Block 6 (equipment only)</a:t>
            </a:r>
          </a:p>
          <a:p>
            <a:pPr marL="0" indent="0">
              <a:buNone/>
            </a:pPr>
            <a:r>
              <a:rPr lang="en-CA" dirty="0" smtClean="0"/>
              <a:t>	Block 7 + Block 8 = Block 10 (for each column)</a:t>
            </a:r>
          </a:p>
          <a:p>
            <a:pPr marL="0" indent="0">
              <a:buNone/>
            </a:pPr>
            <a:r>
              <a:rPr lang="en-CA" b="0" dirty="0"/>
              <a:t>	</a:t>
            </a: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21</a:t>
            </a:fld>
            <a:endParaRPr lang="en-US">
              <a:solidFill>
                <a:srgbClr val="003366"/>
              </a:solidFill>
            </a:endParaRPr>
          </a:p>
        </p:txBody>
      </p:sp>
    </p:spTree>
    <p:extLst>
      <p:ext uri="{BB962C8B-B14F-4D97-AF65-F5344CB8AC3E}">
        <p14:creationId xmlns:p14="http://schemas.microsoft.com/office/powerpoint/2010/main" val="4094191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smtClean="0"/>
              <a:t>Frequently Asked Questions</a:t>
            </a:r>
            <a:endParaRPr lang="en-CA" dirty="0"/>
          </a:p>
        </p:txBody>
      </p:sp>
      <p:sp>
        <p:nvSpPr>
          <p:cNvPr id="3" name="Content Placeholder 2"/>
          <p:cNvSpPr>
            <a:spLocks noGrp="1"/>
          </p:cNvSpPr>
          <p:nvPr>
            <p:ph idx="1"/>
          </p:nvPr>
        </p:nvSpPr>
        <p:spPr>
          <a:xfrm>
            <a:off x="1035002" y="1268760"/>
            <a:ext cx="8108998" cy="4968552"/>
          </a:xfrm>
        </p:spPr>
        <p:txBody>
          <a:bodyPr/>
          <a:lstStyle/>
          <a:p>
            <a:pPr marL="0" indent="0">
              <a:buNone/>
            </a:pPr>
            <a:r>
              <a:rPr lang="en-CA" sz="1500" b="0" dirty="0" smtClean="0"/>
              <a:t>When is the filing date?</a:t>
            </a:r>
          </a:p>
          <a:p>
            <a:pPr marL="0" indent="0" algn="r">
              <a:buNone/>
            </a:pPr>
            <a:r>
              <a:rPr lang="en-CA" sz="1500" b="0" i="1" dirty="0" smtClean="0"/>
              <a:t>March 1.</a:t>
            </a:r>
          </a:p>
          <a:p>
            <a:pPr marL="0" indent="0">
              <a:buNone/>
            </a:pPr>
            <a:r>
              <a:rPr lang="en-CA" sz="1500" b="0" dirty="0" smtClean="0"/>
              <a:t>Do we get reminder about filing date?</a:t>
            </a:r>
          </a:p>
          <a:p>
            <a:pPr marL="0" indent="0" algn="r">
              <a:buNone/>
            </a:pPr>
            <a:r>
              <a:rPr lang="en-CA" sz="1500" b="0" dirty="0" smtClean="0"/>
              <a:t>     </a:t>
            </a:r>
            <a:r>
              <a:rPr lang="en-CA" sz="1500" b="0" i="1" dirty="0" smtClean="0"/>
              <a:t>Yes, the first reminder will be in January </a:t>
            </a:r>
            <a:r>
              <a:rPr lang="en-CA" sz="1500" b="0" i="1" dirty="0" err="1" smtClean="0"/>
              <a:t>NEWSletter</a:t>
            </a:r>
            <a:r>
              <a:rPr lang="en-CA" sz="1500" b="0" i="1" dirty="0" smtClean="0"/>
              <a:t>. The second reminder will be through an e-mail in  mid-February</a:t>
            </a:r>
            <a:r>
              <a:rPr lang="en-CA" sz="1500" b="0" dirty="0" smtClean="0"/>
              <a:t>.</a:t>
            </a:r>
          </a:p>
          <a:p>
            <a:pPr marL="0" indent="0">
              <a:buNone/>
            </a:pPr>
            <a:r>
              <a:rPr lang="en-CA" sz="1500" b="0" dirty="0" smtClean="0"/>
              <a:t>What happens if I don’t file on time?</a:t>
            </a:r>
          </a:p>
          <a:p>
            <a:pPr marL="0" indent="0" algn="r">
              <a:buNone/>
            </a:pPr>
            <a:r>
              <a:rPr lang="en-CA" sz="1500" b="0" i="1" dirty="0" smtClean="0"/>
              <a:t>     You will receive a written reminder and be given a further 7 days. If you fail to do so Board staff will   request that the Board issue a Section 88 order requiring you to file the information. We will report this order in our publications and on our website.</a:t>
            </a:r>
          </a:p>
          <a:p>
            <a:pPr marL="0" indent="0">
              <a:buNone/>
            </a:pPr>
            <a:r>
              <a:rPr lang="en-CA" sz="1500" b="0" dirty="0"/>
              <a:t>What is a </a:t>
            </a:r>
            <a:r>
              <a:rPr lang="en-CA" sz="1500" b="0" dirty="0" smtClean="0"/>
              <a:t>Board </a:t>
            </a:r>
            <a:r>
              <a:rPr lang="en-CA" sz="1500" b="0" dirty="0"/>
              <a:t>order, </a:t>
            </a:r>
            <a:r>
              <a:rPr lang="en-CA" sz="1500" b="0" dirty="0" smtClean="0"/>
              <a:t>and how would I be given one?</a:t>
            </a:r>
            <a:endParaRPr lang="en-CA" sz="1500" b="0" dirty="0"/>
          </a:p>
          <a:p>
            <a:pPr marL="0" indent="0" algn="r">
              <a:buNone/>
            </a:pPr>
            <a:r>
              <a:rPr lang="en-CA" sz="1500" b="0" i="1" dirty="0"/>
              <a:t>See above.</a:t>
            </a:r>
          </a:p>
          <a:p>
            <a:pPr marL="0" indent="0">
              <a:buNone/>
            </a:pPr>
            <a:r>
              <a:rPr lang="en-CA" sz="1500" b="0" dirty="0" smtClean="0"/>
              <a:t>Can I get an extension?</a:t>
            </a:r>
          </a:p>
          <a:p>
            <a:pPr marL="0" indent="0" algn="r">
              <a:buNone/>
            </a:pPr>
            <a:r>
              <a:rPr lang="en-CA" sz="1500" b="0" i="1" dirty="0" smtClean="0"/>
              <a:t>There is no flexibility on the March 1 date.</a:t>
            </a:r>
            <a:endParaRPr lang="en-CA" sz="1500" b="0" i="1" dirty="0"/>
          </a:p>
          <a:p>
            <a:pPr marL="0" indent="0">
              <a:buNone/>
            </a:pPr>
            <a:r>
              <a:rPr lang="en-CA" sz="1500" b="0" dirty="0" smtClean="0"/>
              <a:t>How do we determine </a:t>
            </a:r>
            <a:r>
              <a:rPr lang="en-CA" sz="1500" b="0" dirty="0" err="1" smtClean="0"/>
              <a:t>Rx&amp;D</a:t>
            </a:r>
            <a:r>
              <a:rPr lang="en-CA" sz="1500" b="0" dirty="0" smtClean="0"/>
              <a:t>  and </a:t>
            </a:r>
            <a:r>
              <a:rPr lang="en-CA" sz="1500" b="0" dirty="0" err="1" smtClean="0"/>
              <a:t>non-Rx&amp;D</a:t>
            </a:r>
            <a:r>
              <a:rPr lang="en-CA" sz="1500" b="0" dirty="0" smtClean="0"/>
              <a:t> members</a:t>
            </a:r>
          </a:p>
          <a:p>
            <a:pPr marL="0" indent="0" algn="r">
              <a:buNone/>
            </a:pPr>
            <a:r>
              <a:rPr lang="en-CA" sz="1500" b="0" dirty="0" smtClean="0"/>
              <a:t>Based on December 31 member list on </a:t>
            </a:r>
            <a:r>
              <a:rPr lang="en-CA" sz="1500" b="0" dirty="0" err="1" smtClean="0"/>
              <a:t>Rx&amp;D</a:t>
            </a:r>
            <a:r>
              <a:rPr lang="en-CA" sz="1500" b="0" dirty="0" smtClean="0"/>
              <a:t> web site</a:t>
            </a:r>
          </a:p>
          <a:p>
            <a:pPr marL="0" indent="0">
              <a:buNone/>
            </a:pPr>
            <a:r>
              <a:rPr lang="en-CA" sz="1500" b="0" dirty="0" smtClean="0"/>
              <a:t>Who can sign?</a:t>
            </a:r>
          </a:p>
          <a:p>
            <a:pPr marL="0" indent="0" algn="r">
              <a:buNone/>
            </a:pPr>
            <a:r>
              <a:rPr lang="en-CA" sz="1500" b="0" i="1" dirty="0" smtClean="0"/>
              <a:t>Authorized company representative knowledgeable about the information on the form. Usually the CFO.</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22</a:t>
            </a:fld>
            <a:endParaRPr lang="en-US">
              <a:solidFill>
                <a:srgbClr val="003366"/>
              </a:solidFill>
            </a:endParaRPr>
          </a:p>
        </p:txBody>
      </p:sp>
    </p:spTree>
    <p:extLst>
      <p:ext uri="{BB962C8B-B14F-4D97-AF65-F5344CB8AC3E}">
        <p14:creationId xmlns:p14="http://schemas.microsoft.com/office/powerpoint/2010/main" val="2655999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371600" y="4572000"/>
            <a:ext cx="7467600" cy="1371600"/>
          </a:xfrm>
        </p:spPr>
        <p:txBody>
          <a:bodyPr lIns="0" tIns="0" rIns="0" bIns="0"/>
          <a:lstStyle/>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US" sz="2400" b="1" dirty="0" smtClean="0"/>
          </a:p>
          <a:p>
            <a:pPr eaLnBrk="1" hangingPunct="1">
              <a:buFont typeface="Wingdings" pitchFamily="-60" charset="2"/>
              <a:buNone/>
            </a:pPr>
            <a:endParaRPr lang="en-US" sz="2400" b="1" dirty="0"/>
          </a:p>
          <a:p>
            <a:pPr lvl="0"/>
            <a:endParaRPr lang="en-CA" sz="2400" b="1" dirty="0" smtClean="0"/>
          </a:p>
          <a:p>
            <a:pPr lvl="0"/>
            <a:endParaRPr lang="en-CA" sz="2400" b="1" dirty="0"/>
          </a:p>
          <a:p>
            <a:pPr lvl="0"/>
            <a:r>
              <a:rPr lang="en-CA" sz="2400" b="1" dirty="0" smtClean="0">
                <a:solidFill>
                  <a:schemeClr val="tx1">
                    <a:lumMod val="60000"/>
                    <a:lumOff val="40000"/>
                  </a:schemeClr>
                </a:solidFill>
              </a:rPr>
              <a:t>Tanya Potashnik, Director Policy &amp; Economic Analysis Branch</a:t>
            </a:r>
          </a:p>
          <a:p>
            <a:pPr lvl="0"/>
            <a:r>
              <a:rPr lang="en-CA" sz="2400" b="1" dirty="0">
                <a:solidFill>
                  <a:schemeClr val="tx1">
                    <a:lumMod val="60000"/>
                    <a:lumOff val="40000"/>
                  </a:schemeClr>
                </a:solidFill>
              </a:rPr>
              <a:t/>
            </a:r>
            <a:br>
              <a:rPr lang="en-CA" sz="2400" b="1" dirty="0">
                <a:solidFill>
                  <a:schemeClr val="tx1">
                    <a:lumMod val="60000"/>
                    <a:lumOff val="40000"/>
                  </a:schemeClr>
                </a:solidFill>
              </a:rPr>
            </a:br>
            <a:endParaRPr lang="en-CA" sz="2000" dirty="0" smtClean="0"/>
          </a:p>
        </p:txBody>
      </p:sp>
      <p:sp>
        <p:nvSpPr>
          <p:cNvPr id="15362" name="AutoShape 2"/>
          <p:cNvSpPr>
            <a:spLocks noGrp="1" noChangeArrowheads="1"/>
          </p:cNvSpPr>
          <p:nvPr>
            <p:ph type="ctrTitle" sz="quarter"/>
          </p:nvPr>
        </p:nvSpPr>
        <p:spPr>
          <a:xfrm>
            <a:off x="1295400" y="2416547"/>
            <a:ext cx="7467600" cy="1660525"/>
          </a:xfrm>
        </p:spPr>
        <p:txBody>
          <a:bodyPr anchor="ctr"/>
          <a:lstStyle/>
          <a:p>
            <a:pPr algn="ctr"/>
            <a:r>
              <a:rPr lang="en-CA" sz="3600" dirty="0">
                <a:solidFill>
                  <a:schemeClr val="tx1"/>
                </a:solidFill>
              </a:rPr>
              <a:t>Patented Medicines Prices Review Board </a:t>
            </a:r>
            <a:r>
              <a:rPr lang="en-CA" sz="3600" dirty="0" smtClean="0">
                <a:solidFill>
                  <a:schemeClr val="tx1"/>
                </a:solidFill>
              </a:rPr>
              <a:t/>
            </a:r>
            <a:br>
              <a:rPr lang="en-CA" sz="3600" dirty="0" smtClean="0">
                <a:solidFill>
                  <a:schemeClr val="tx1"/>
                </a:solidFill>
              </a:rPr>
            </a:br>
            <a:r>
              <a:rPr lang="en-CA" sz="3600" dirty="0" smtClean="0">
                <a:solidFill>
                  <a:schemeClr val="tx1"/>
                </a:solidFill>
              </a:rPr>
              <a:t/>
            </a:r>
            <a:br>
              <a:rPr lang="en-CA" sz="3600" dirty="0" smtClean="0">
                <a:solidFill>
                  <a:schemeClr val="tx1"/>
                </a:solidFill>
              </a:rPr>
            </a:br>
            <a:r>
              <a:rPr lang="en-CA" sz="3600" dirty="0" smtClean="0">
                <a:solidFill>
                  <a:schemeClr val="tx1"/>
                </a:solidFill>
              </a:rPr>
              <a:t>New Foreign Price Source Policy</a:t>
            </a:r>
            <a:endParaRPr lang="en-US" sz="3600" i="1" dirty="0" smtClean="0">
              <a:solidFill>
                <a:schemeClr val="tx1"/>
              </a:solidFill>
            </a:endParaRPr>
          </a:p>
        </p:txBody>
      </p:sp>
    </p:spTree>
    <p:extLst>
      <p:ext uri="{BB962C8B-B14F-4D97-AF65-F5344CB8AC3E}">
        <p14:creationId xmlns:p14="http://schemas.microsoft.com/office/powerpoint/2010/main" val="3786184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76672"/>
            <a:ext cx="7848600" cy="792088"/>
          </a:xfrm>
        </p:spPr>
        <p:txBody>
          <a:bodyPr/>
          <a:lstStyle/>
          <a:p>
            <a:r>
              <a:rPr lang="en-CA" dirty="0" smtClean="0"/>
              <a:t>Purpose </a:t>
            </a:r>
            <a:endParaRPr lang="en-CA" dirty="0"/>
          </a:p>
        </p:txBody>
      </p:sp>
      <p:sp>
        <p:nvSpPr>
          <p:cNvPr id="3" name="Content Placeholder 2"/>
          <p:cNvSpPr>
            <a:spLocks noGrp="1"/>
          </p:cNvSpPr>
          <p:nvPr>
            <p:ph idx="1"/>
          </p:nvPr>
        </p:nvSpPr>
        <p:spPr>
          <a:xfrm>
            <a:off x="1066800" y="1268760"/>
            <a:ext cx="7848600" cy="5292824"/>
          </a:xfrm>
        </p:spPr>
        <p:txBody>
          <a:bodyPr/>
          <a:lstStyle/>
          <a:p>
            <a:r>
              <a:rPr lang="en-CA" b="0" dirty="0" smtClean="0"/>
              <a:t>The PMPRB is constantly seeking ways to contribute to sustainable health care spending in Canada through a modern and progressive framework for regulating patented drug prices.</a:t>
            </a:r>
          </a:p>
          <a:p>
            <a:endParaRPr lang="en-CA" b="0" dirty="0"/>
          </a:p>
          <a:p>
            <a:r>
              <a:rPr lang="en-CA" b="0" dirty="0" smtClean="0"/>
              <a:t>To this end, the PMPRB is pursuing implementation of a more transparent and predictable process by which Board Staff approve or reject price sources other than the Usual and Customary (U&amp;C) price sources when the U&amp;C sources are unavailable for international price verification.   </a:t>
            </a:r>
            <a:endParaRPr lang="en-CA" b="0" dirty="0"/>
          </a:p>
        </p:txBody>
      </p:sp>
      <p:sp>
        <p:nvSpPr>
          <p:cNvPr id="4" name="Slide Number Placeholder 3"/>
          <p:cNvSpPr>
            <a:spLocks noGrp="1"/>
          </p:cNvSpPr>
          <p:nvPr>
            <p:ph type="sldNum" sz="quarter" idx="10"/>
          </p:nvPr>
        </p:nvSpPr>
        <p:spPr/>
        <p:txBody>
          <a:bodyPr/>
          <a:lstStyle/>
          <a:p>
            <a:fld id="{9AE01BED-D8E1-49C6-9412-EC47A3C5ABFB}" type="slidenum">
              <a:rPr lang="en-US" smtClean="0"/>
              <a:pPr/>
              <a:t>24</a:t>
            </a:fld>
            <a:endParaRPr lang="en-US"/>
          </a:p>
        </p:txBody>
      </p:sp>
    </p:spTree>
    <p:extLst>
      <p:ext uri="{BB962C8B-B14F-4D97-AF65-F5344CB8AC3E}">
        <p14:creationId xmlns:p14="http://schemas.microsoft.com/office/powerpoint/2010/main" val="3177766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848600" cy="720080"/>
          </a:xfrm>
        </p:spPr>
        <p:txBody>
          <a:bodyPr/>
          <a:lstStyle/>
          <a:p>
            <a:r>
              <a:rPr lang="en-CA" dirty="0" smtClean="0"/>
              <a:t>Current Practice</a:t>
            </a:r>
            <a:endParaRPr lang="en-CA" dirty="0"/>
          </a:p>
        </p:txBody>
      </p:sp>
      <p:sp>
        <p:nvSpPr>
          <p:cNvPr id="3" name="Content Placeholder 2"/>
          <p:cNvSpPr>
            <a:spLocks noGrp="1"/>
          </p:cNvSpPr>
          <p:nvPr>
            <p:ph idx="1"/>
          </p:nvPr>
        </p:nvSpPr>
        <p:spPr>
          <a:xfrm>
            <a:off x="1038275" y="1268760"/>
            <a:ext cx="7871792" cy="4320480"/>
          </a:xfrm>
        </p:spPr>
        <p:txBody>
          <a:bodyPr/>
          <a:lstStyle/>
          <a:p>
            <a:r>
              <a:rPr lang="en-CA" sz="2000" b="0" dirty="0" smtClean="0"/>
              <a:t>The Patented Medicines Regulations require patentees to file </a:t>
            </a:r>
            <a:r>
              <a:rPr lang="en-CA" sz="2000" b="0" i="1" dirty="0" smtClean="0"/>
              <a:t>publicly available  ex-factory prices </a:t>
            </a:r>
            <a:r>
              <a:rPr lang="en-CA" sz="2000" b="0" dirty="0" smtClean="0"/>
              <a:t>for all drugs that are </a:t>
            </a:r>
            <a:r>
              <a:rPr lang="en-CA" sz="2000" b="0" i="1" dirty="0" smtClean="0"/>
              <a:t>sold in Canada by the patentee</a:t>
            </a:r>
            <a:r>
              <a:rPr lang="en-CA" sz="2000" b="0" dirty="0" smtClean="0"/>
              <a:t>.</a:t>
            </a:r>
          </a:p>
          <a:p>
            <a:endParaRPr lang="en-CA" sz="2000" b="0" dirty="0" smtClean="0"/>
          </a:p>
          <a:p>
            <a:r>
              <a:rPr lang="en-CA" sz="2000" b="0" dirty="0" smtClean="0"/>
              <a:t>The Regulations also indicate that the notion of publicly available ex-factory price also includes any price that is agreed on by the patentee and the regulatory authority.</a:t>
            </a:r>
          </a:p>
          <a:p>
            <a:endParaRPr lang="en-CA" sz="2000" b="0" dirty="0"/>
          </a:p>
          <a:p>
            <a:r>
              <a:rPr lang="en-CA" sz="2000" b="0" dirty="0" smtClean="0"/>
              <a:t>To </a:t>
            </a:r>
            <a:r>
              <a:rPr lang="en-CA" sz="2000" b="0" dirty="0"/>
              <a:t>ensure </a:t>
            </a:r>
            <a:r>
              <a:rPr lang="en-CA" sz="2000" b="0" dirty="0" smtClean="0"/>
              <a:t>transparency, consistency </a:t>
            </a:r>
            <a:r>
              <a:rPr lang="en-CA" sz="2000" b="0" dirty="0"/>
              <a:t>and predictability, the PMPRB accepts price data filed by patentees by using a fixed list of Usual and Customary (U&amp;C) </a:t>
            </a:r>
            <a:r>
              <a:rPr lang="en-CA" sz="2000" b="0" dirty="0" smtClean="0"/>
              <a:t>public sources </a:t>
            </a:r>
            <a:r>
              <a:rPr lang="en-CA" sz="2000" b="0" dirty="0"/>
              <a:t>posted on the PMPRB website</a:t>
            </a:r>
            <a:r>
              <a:rPr lang="en-CA" sz="2000" b="0" dirty="0" smtClean="0"/>
              <a:t>.</a:t>
            </a:r>
          </a:p>
          <a:p>
            <a:endParaRPr lang="en-CA" sz="2000" b="0" dirty="0"/>
          </a:p>
          <a:p>
            <a:endParaRPr lang="en-CA" sz="2000" b="0" dirty="0" smtClean="0"/>
          </a:p>
          <a:p>
            <a:endParaRPr lang="en-CA" b="0" dirty="0" smtClean="0"/>
          </a:p>
        </p:txBody>
      </p:sp>
      <p:sp>
        <p:nvSpPr>
          <p:cNvPr id="4" name="Slide Number Placeholder 3"/>
          <p:cNvSpPr>
            <a:spLocks noGrp="1"/>
          </p:cNvSpPr>
          <p:nvPr>
            <p:ph type="sldNum" sz="quarter" idx="10"/>
          </p:nvPr>
        </p:nvSpPr>
        <p:spPr/>
        <p:txBody>
          <a:bodyPr/>
          <a:lstStyle/>
          <a:p>
            <a:fld id="{9AE01BED-D8E1-49C6-9412-EC47A3C5ABFB}" type="slidenum">
              <a:rPr lang="en-US" smtClean="0"/>
              <a:pPr/>
              <a:t>25</a:t>
            </a:fld>
            <a:endParaRPr lang="en-US"/>
          </a:p>
        </p:txBody>
      </p:sp>
    </p:spTree>
    <p:extLst>
      <p:ext uri="{BB962C8B-B14F-4D97-AF65-F5344CB8AC3E}">
        <p14:creationId xmlns:p14="http://schemas.microsoft.com/office/powerpoint/2010/main" val="3441137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40432"/>
            <a:ext cx="7848600" cy="720080"/>
          </a:xfrm>
        </p:spPr>
        <p:txBody>
          <a:bodyPr/>
          <a:lstStyle/>
          <a:p>
            <a:r>
              <a:rPr lang="en-CA" dirty="0" smtClean="0"/>
              <a:t>Challenges</a:t>
            </a:r>
            <a:endParaRPr lang="en-CA" dirty="0"/>
          </a:p>
        </p:txBody>
      </p:sp>
      <p:sp>
        <p:nvSpPr>
          <p:cNvPr id="3" name="Content Placeholder 2"/>
          <p:cNvSpPr>
            <a:spLocks noGrp="1"/>
          </p:cNvSpPr>
          <p:nvPr>
            <p:ph idx="1"/>
          </p:nvPr>
        </p:nvSpPr>
        <p:spPr>
          <a:xfrm>
            <a:off x="1066800" y="1275953"/>
            <a:ext cx="7848600" cy="5868888"/>
          </a:xfrm>
        </p:spPr>
        <p:txBody>
          <a:bodyPr/>
          <a:lstStyle/>
          <a:p>
            <a:r>
              <a:rPr lang="en-CA" sz="1800" dirty="0" smtClean="0"/>
              <a:t>These sources provide certain challenges:</a:t>
            </a:r>
          </a:p>
          <a:p>
            <a:pPr lvl="1">
              <a:buFont typeface="Wingdings" panose="05000000000000000000" pitchFamily="2" charset="2"/>
              <a:buChar char="§"/>
            </a:pPr>
            <a:r>
              <a:rPr lang="en-CA" sz="1800" dirty="0" smtClean="0"/>
              <a:t>Not every source provides ex-factory prices</a:t>
            </a:r>
          </a:p>
          <a:p>
            <a:pPr lvl="1">
              <a:buFont typeface="Wingdings" panose="05000000000000000000" pitchFamily="2" charset="2"/>
              <a:buChar char="§"/>
            </a:pPr>
            <a:r>
              <a:rPr lang="en-CA" sz="1800" dirty="0" smtClean="0"/>
              <a:t>Not every source provides a price for every drug sold in the corresponding comparator country</a:t>
            </a:r>
          </a:p>
          <a:p>
            <a:pPr lvl="1">
              <a:buFont typeface="Wingdings" panose="05000000000000000000" pitchFamily="2" charset="2"/>
              <a:buChar char="§"/>
            </a:pPr>
            <a:r>
              <a:rPr lang="en-CA" sz="1800" dirty="0" smtClean="0"/>
              <a:t>Not every source is a national agency</a:t>
            </a:r>
            <a:endParaRPr lang="en-CA" sz="1800" dirty="0"/>
          </a:p>
          <a:p>
            <a:r>
              <a:rPr lang="en-CA" sz="1800" dirty="0" smtClean="0"/>
              <a:t>This results in the PMPRB having to adapt by:</a:t>
            </a:r>
          </a:p>
          <a:p>
            <a:pPr lvl="1">
              <a:buFont typeface="Wingdings" panose="05000000000000000000" pitchFamily="2" charset="2"/>
              <a:buChar char="§"/>
            </a:pPr>
            <a:r>
              <a:rPr lang="en-CA" sz="1800" dirty="0" smtClean="0"/>
              <a:t>Converting pharmacy retail prices (e.g. by Rote </a:t>
            </a:r>
            <a:r>
              <a:rPr lang="en-CA" sz="1800" dirty="0" err="1" smtClean="0"/>
              <a:t>Liste</a:t>
            </a:r>
            <a:r>
              <a:rPr lang="en-CA" sz="1800" dirty="0" smtClean="0"/>
              <a:t>) to ex-factory by “backing out” the price through regulated distribution margins.</a:t>
            </a:r>
          </a:p>
          <a:p>
            <a:pPr lvl="1">
              <a:buFont typeface="Wingdings" panose="05000000000000000000" pitchFamily="2" charset="2"/>
              <a:buChar char="§"/>
            </a:pPr>
            <a:r>
              <a:rPr lang="en-CA" sz="1800" dirty="0" smtClean="0"/>
              <a:t>Validating non-U&amp;C prices on a case-by-case basis when prices are not available from U&amp;C sources and the patentee is able to provide documentary evidence as to why the new source should be accepted.</a:t>
            </a:r>
          </a:p>
          <a:p>
            <a:pPr lvl="1">
              <a:buFont typeface="Wingdings" panose="05000000000000000000" pitchFamily="2" charset="2"/>
              <a:buChar char="§"/>
            </a:pPr>
            <a:r>
              <a:rPr lang="en-CA" sz="1800" dirty="0" smtClean="0"/>
              <a:t>However, European U&amp;C sources have recently started providing more ex-factory prices, so less backing out is necessary than in past.</a:t>
            </a:r>
          </a:p>
          <a:p>
            <a:pPr lvl="1">
              <a:buFont typeface="Wingdings" panose="05000000000000000000" pitchFamily="2" charset="2"/>
              <a:buChar char="§"/>
            </a:pPr>
            <a:r>
              <a:rPr lang="en-CA" sz="1800" dirty="0" smtClean="0"/>
              <a:t>Generally speaking, hospital prices are not available for Europe.  </a:t>
            </a:r>
          </a:p>
          <a:p>
            <a:pPr lvl="1">
              <a:buFont typeface="Wingdings" panose="05000000000000000000" pitchFamily="2" charset="2"/>
              <a:buChar char="§"/>
            </a:pPr>
            <a:r>
              <a:rPr lang="en-CA" sz="1800" dirty="0" smtClean="0"/>
              <a:t>PMPRB considers prices by customer class (wholesale, pharmacy, hospital, other).</a:t>
            </a:r>
          </a:p>
          <a:p>
            <a:pPr lvl="1">
              <a:buFont typeface="Wingdings" panose="05000000000000000000" pitchFamily="2" charset="2"/>
              <a:buChar char="§"/>
            </a:pPr>
            <a:endParaRPr lang="en-CA" dirty="0" smtClean="0"/>
          </a:p>
          <a:p>
            <a:endParaRPr lang="en-CA" dirty="0"/>
          </a:p>
        </p:txBody>
      </p:sp>
      <p:sp>
        <p:nvSpPr>
          <p:cNvPr id="4" name="Slide Number Placeholder 3"/>
          <p:cNvSpPr>
            <a:spLocks noGrp="1"/>
          </p:cNvSpPr>
          <p:nvPr>
            <p:ph type="sldNum" sz="quarter" idx="10"/>
          </p:nvPr>
        </p:nvSpPr>
        <p:spPr/>
        <p:txBody>
          <a:bodyPr/>
          <a:lstStyle/>
          <a:p>
            <a:fld id="{9AE01BED-D8E1-49C6-9412-EC47A3C5ABFB}" type="slidenum">
              <a:rPr lang="en-US" smtClean="0"/>
              <a:pPr/>
              <a:t>26</a:t>
            </a:fld>
            <a:endParaRPr lang="en-US"/>
          </a:p>
        </p:txBody>
      </p:sp>
    </p:spTree>
    <p:extLst>
      <p:ext uri="{BB962C8B-B14F-4D97-AF65-F5344CB8AC3E}">
        <p14:creationId xmlns:p14="http://schemas.microsoft.com/office/powerpoint/2010/main" val="4135736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848600" cy="720080"/>
          </a:xfrm>
        </p:spPr>
        <p:txBody>
          <a:bodyPr/>
          <a:lstStyle/>
          <a:p>
            <a:r>
              <a:rPr lang="en-CA" dirty="0" smtClean="0"/>
              <a:t>Current U&amp;C Public Sources</a:t>
            </a:r>
            <a:endParaRPr lang="en-CA" dirty="0"/>
          </a:p>
        </p:txBody>
      </p:sp>
      <p:sp>
        <p:nvSpPr>
          <p:cNvPr id="4" name="Slide Number Placeholder 3"/>
          <p:cNvSpPr>
            <a:spLocks noGrp="1"/>
          </p:cNvSpPr>
          <p:nvPr>
            <p:ph type="sldNum" sz="quarter" idx="10"/>
          </p:nvPr>
        </p:nvSpPr>
        <p:spPr/>
        <p:txBody>
          <a:bodyPr/>
          <a:lstStyle/>
          <a:p>
            <a:fld id="{9AE01BED-D8E1-49C6-9412-EC47A3C5ABFB}" type="slidenum">
              <a:rPr lang="en-US" smtClean="0"/>
              <a:pPr/>
              <a:t>27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13994484"/>
              </p:ext>
            </p:extLst>
          </p:nvPr>
        </p:nvGraphicFramePr>
        <p:xfrm>
          <a:off x="1115616" y="1268760"/>
          <a:ext cx="7920880" cy="4320775"/>
        </p:xfrm>
        <a:graphic>
          <a:graphicData uri="http://schemas.openxmlformats.org/drawingml/2006/table">
            <a:tbl>
              <a:tblPr firstRow="1" bandRow="1">
                <a:tableStyleId>{5C22544A-7EE6-4342-B048-85BDC9FD1C3A}</a:tableStyleId>
              </a:tblPr>
              <a:tblGrid>
                <a:gridCol w="936104"/>
                <a:gridCol w="3456384"/>
                <a:gridCol w="2520280"/>
                <a:gridCol w="1008112"/>
              </a:tblGrid>
              <a:tr h="794573">
                <a:tc>
                  <a:txBody>
                    <a:bodyPr/>
                    <a:lstStyle/>
                    <a:p>
                      <a:pPr algn="ctr"/>
                      <a:r>
                        <a:rPr lang="en-CA" sz="1400" dirty="0" smtClean="0"/>
                        <a:t>Country</a:t>
                      </a:r>
                      <a:endParaRPr lang="en-CA" sz="1400" dirty="0"/>
                    </a:p>
                  </a:txBody>
                  <a:tcPr/>
                </a:tc>
                <a:tc>
                  <a:txBody>
                    <a:bodyPr/>
                    <a:lstStyle/>
                    <a:p>
                      <a:pPr algn="ctr"/>
                      <a:r>
                        <a:rPr lang="en-CA" sz="1400" dirty="0" smtClean="0"/>
                        <a:t>U&amp;C Public Source</a:t>
                      </a:r>
                      <a:endParaRPr lang="en-CA" sz="1400" dirty="0"/>
                    </a:p>
                  </a:txBody>
                  <a:tcPr/>
                </a:tc>
                <a:tc>
                  <a:txBody>
                    <a:bodyPr/>
                    <a:lstStyle/>
                    <a:p>
                      <a:pPr algn="ctr"/>
                      <a:r>
                        <a:rPr lang="en-CA" sz="1400" dirty="0" smtClean="0"/>
                        <a:t>Type of Price</a:t>
                      </a:r>
                      <a:endParaRPr lang="en-CA" sz="1400" dirty="0"/>
                    </a:p>
                  </a:txBody>
                  <a:tcPr/>
                </a:tc>
                <a:tc>
                  <a:txBody>
                    <a:bodyPr/>
                    <a:lstStyle/>
                    <a:p>
                      <a:pPr algn="ctr"/>
                      <a:r>
                        <a:rPr lang="en-CA" sz="1400" dirty="0" smtClean="0"/>
                        <a:t>Regulatory</a:t>
                      </a:r>
                      <a:r>
                        <a:rPr lang="en-CA" sz="1400" baseline="0" dirty="0" smtClean="0"/>
                        <a:t> Body?</a:t>
                      </a:r>
                      <a:endParaRPr lang="en-CA" sz="1400" dirty="0"/>
                    </a:p>
                  </a:txBody>
                  <a:tcPr/>
                </a:tc>
              </a:tr>
              <a:tr h="434533">
                <a:tc>
                  <a:txBody>
                    <a:bodyPr/>
                    <a:lstStyle/>
                    <a:p>
                      <a:r>
                        <a:rPr lang="en-CA" sz="1400" dirty="0" smtClean="0"/>
                        <a:t>France</a:t>
                      </a:r>
                      <a:endParaRPr lang="en-CA" sz="1400" dirty="0"/>
                    </a:p>
                  </a:txBody>
                  <a:tcPr/>
                </a:tc>
                <a:tc>
                  <a:txBody>
                    <a:bodyPr/>
                    <a:lstStyle/>
                    <a:p>
                      <a:r>
                        <a:rPr lang="en-CA" sz="1400" dirty="0" smtClean="0"/>
                        <a:t>Vidal</a:t>
                      </a:r>
                      <a:endParaRPr lang="en-CA" sz="1400" dirty="0"/>
                    </a:p>
                  </a:txBody>
                  <a:tcPr/>
                </a:tc>
                <a:tc>
                  <a:txBody>
                    <a:bodyPr/>
                    <a:lstStyle/>
                    <a:p>
                      <a:pPr algn="ctr"/>
                      <a:r>
                        <a:rPr lang="en-CA" sz="1400" dirty="0" smtClean="0"/>
                        <a:t>Ex-factory</a:t>
                      </a:r>
                      <a:r>
                        <a:rPr lang="en-CA" sz="1400" baseline="0" dirty="0" smtClean="0"/>
                        <a:t> Pharmacy</a:t>
                      </a:r>
                      <a:endParaRPr lang="en-CA" sz="1400" dirty="0"/>
                    </a:p>
                  </a:txBody>
                  <a:tcPr/>
                </a:tc>
                <a:tc>
                  <a:txBody>
                    <a:bodyPr/>
                    <a:lstStyle/>
                    <a:p>
                      <a:pPr algn="ctr"/>
                      <a:r>
                        <a:rPr lang="en-CA" sz="1400" dirty="0" smtClean="0"/>
                        <a:t>No</a:t>
                      </a:r>
                      <a:endParaRPr lang="en-CA" sz="1400" dirty="0"/>
                    </a:p>
                  </a:txBody>
                  <a:tcPr/>
                </a:tc>
              </a:tr>
              <a:tr h="498792">
                <a:tc>
                  <a:txBody>
                    <a:bodyPr/>
                    <a:lstStyle/>
                    <a:p>
                      <a:r>
                        <a:rPr lang="en-CA" sz="1400" dirty="0" smtClean="0"/>
                        <a:t>Germany</a:t>
                      </a:r>
                      <a:endParaRPr lang="en-CA" sz="1400" dirty="0"/>
                    </a:p>
                  </a:txBody>
                  <a:tcPr/>
                </a:tc>
                <a:tc>
                  <a:txBody>
                    <a:bodyPr/>
                    <a:lstStyle/>
                    <a:p>
                      <a:r>
                        <a:rPr lang="en-CA" sz="1400" dirty="0" smtClean="0"/>
                        <a:t>Rote </a:t>
                      </a:r>
                      <a:r>
                        <a:rPr lang="en-CA" sz="1400" dirty="0" err="1" smtClean="0"/>
                        <a:t>Liste</a:t>
                      </a:r>
                      <a:r>
                        <a:rPr lang="en-CA" sz="1400" dirty="0" smtClean="0"/>
                        <a:t> </a:t>
                      </a:r>
                      <a:endParaRPr lang="en-CA" sz="1400" dirty="0"/>
                    </a:p>
                  </a:txBody>
                  <a:tcPr/>
                </a:tc>
                <a:tc>
                  <a:txBody>
                    <a:bodyPr/>
                    <a:lstStyle/>
                    <a:p>
                      <a:pPr algn="ctr"/>
                      <a:r>
                        <a:rPr lang="en-CA" sz="1400" dirty="0" smtClean="0"/>
                        <a:t>Pharmacy Retail</a:t>
                      </a:r>
                      <a:endParaRPr lang="en-CA" sz="1400" dirty="0"/>
                    </a:p>
                  </a:txBody>
                  <a:tcPr/>
                </a:tc>
                <a:tc>
                  <a:txBody>
                    <a:bodyPr/>
                    <a:lstStyle/>
                    <a:p>
                      <a:pPr algn="ctr"/>
                      <a:r>
                        <a:rPr lang="en-CA" sz="1400" dirty="0" smtClean="0"/>
                        <a:t>No</a:t>
                      </a:r>
                      <a:endParaRPr lang="en-CA" sz="1400" dirty="0"/>
                    </a:p>
                  </a:txBody>
                  <a:tcPr/>
                </a:tc>
              </a:tr>
              <a:tr h="434533">
                <a:tc>
                  <a:txBody>
                    <a:bodyPr/>
                    <a:lstStyle/>
                    <a:p>
                      <a:r>
                        <a:rPr lang="en-CA" sz="1400" dirty="0" smtClean="0"/>
                        <a:t>Italy</a:t>
                      </a:r>
                      <a:endParaRPr lang="en-CA" sz="1400" dirty="0"/>
                    </a:p>
                  </a:txBody>
                  <a:tcPr/>
                </a:tc>
                <a:tc>
                  <a:txBody>
                    <a:bodyPr/>
                    <a:lstStyle/>
                    <a:p>
                      <a:r>
                        <a:rPr lang="en-CA" sz="1400" dirty="0" err="1" smtClean="0"/>
                        <a:t>L’informatore</a:t>
                      </a:r>
                      <a:r>
                        <a:rPr lang="en-CA" sz="1400" dirty="0" smtClean="0"/>
                        <a:t> </a:t>
                      </a:r>
                      <a:r>
                        <a:rPr lang="en-CA" sz="1400" dirty="0" err="1" smtClean="0"/>
                        <a:t>Farmaceutico</a:t>
                      </a:r>
                      <a:endParaRPr lang="en-CA" sz="1400" dirty="0"/>
                    </a:p>
                  </a:txBody>
                  <a:tcPr/>
                </a:tc>
                <a:tc>
                  <a:txBody>
                    <a:bodyPr/>
                    <a:lstStyle/>
                    <a:p>
                      <a:pPr algn="ctr"/>
                      <a:r>
                        <a:rPr lang="en-CA" sz="1400" dirty="0" smtClean="0"/>
                        <a:t>Pharmacy Retail</a:t>
                      </a:r>
                      <a:endParaRPr lang="en-CA" sz="1400" dirty="0"/>
                    </a:p>
                  </a:txBody>
                  <a:tcPr/>
                </a:tc>
                <a:tc>
                  <a:txBody>
                    <a:bodyPr/>
                    <a:lstStyle/>
                    <a:p>
                      <a:pPr algn="ctr"/>
                      <a:r>
                        <a:rPr lang="en-CA" sz="1400" dirty="0" smtClean="0"/>
                        <a:t>No</a:t>
                      </a:r>
                      <a:endParaRPr lang="en-CA" sz="1400" dirty="0"/>
                    </a:p>
                  </a:txBody>
                  <a:tcPr/>
                </a:tc>
              </a:tr>
              <a:tr h="434533">
                <a:tc>
                  <a:txBody>
                    <a:bodyPr/>
                    <a:lstStyle/>
                    <a:p>
                      <a:r>
                        <a:rPr lang="en-CA" sz="1400" dirty="0" smtClean="0"/>
                        <a:t>Sweden</a:t>
                      </a:r>
                      <a:endParaRPr lang="en-CA" sz="1400" dirty="0"/>
                    </a:p>
                  </a:txBody>
                  <a:tcPr/>
                </a:tc>
                <a:tc>
                  <a:txBody>
                    <a:bodyPr/>
                    <a:lstStyle/>
                    <a:p>
                      <a:r>
                        <a:rPr lang="en-CA" sz="1400" dirty="0" smtClean="0"/>
                        <a:t>Dental &amp; Pharmaceutical Benefits Agency (TLV)</a:t>
                      </a:r>
                      <a:endParaRPr lang="en-CA" sz="1400" dirty="0"/>
                    </a:p>
                  </a:txBody>
                  <a:tcPr/>
                </a:tc>
                <a:tc>
                  <a:txBody>
                    <a:bodyPr/>
                    <a:lstStyle/>
                    <a:p>
                      <a:pPr algn="ctr"/>
                      <a:r>
                        <a:rPr lang="en-CA" sz="1400" dirty="0" smtClean="0"/>
                        <a:t>Ex-factory</a:t>
                      </a:r>
                      <a:r>
                        <a:rPr lang="en-CA" sz="1400" baseline="0" dirty="0" smtClean="0"/>
                        <a:t> </a:t>
                      </a:r>
                      <a:r>
                        <a:rPr lang="en-CA" sz="1400" dirty="0" smtClean="0"/>
                        <a:t>Pharmacy </a:t>
                      </a:r>
                      <a:endParaRPr lang="en-CA" sz="1400" dirty="0"/>
                    </a:p>
                  </a:txBody>
                  <a:tcPr/>
                </a:tc>
                <a:tc>
                  <a:txBody>
                    <a:bodyPr/>
                    <a:lstStyle/>
                    <a:p>
                      <a:pPr algn="ctr"/>
                      <a:r>
                        <a:rPr lang="en-CA" sz="1400" dirty="0" smtClean="0"/>
                        <a:t>Yes</a:t>
                      </a:r>
                      <a:endParaRPr lang="en-CA" sz="1400" dirty="0"/>
                    </a:p>
                  </a:txBody>
                  <a:tcPr/>
                </a:tc>
              </a:tr>
              <a:tr h="498792">
                <a:tc>
                  <a:txBody>
                    <a:bodyPr/>
                    <a:lstStyle/>
                    <a:p>
                      <a:r>
                        <a:rPr lang="en-CA" sz="1400" dirty="0" smtClean="0"/>
                        <a:t>Switzerland</a:t>
                      </a:r>
                      <a:endParaRPr lang="en-CA" sz="1400" dirty="0"/>
                    </a:p>
                  </a:txBody>
                  <a:tcPr/>
                </a:tc>
                <a:tc>
                  <a:txBody>
                    <a:bodyPr/>
                    <a:lstStyle/>
                    <a:p>
                      <a:r>
                        <a:rPr lang="en-CA" sz="1400" dirty="0" smtClean="0"/>
                        <a:t>Federal Office of Public Health (BAG)</a:t>
                      </a:r>
                      <a:endParaRPr lang="en-CA" sz="1400" dirty="0"/>
                    </a:p>
                  </a:txBody>
                  <a:tcPr/>
                </a:tc>
                <a:tc>
                  <a:txBody>
                    <a:bodyPr/>
                    <a:lstStyle/>
                    <a:p>
                      <a:pPr algn="ctr"/>
                      <a:r>
                        <a:rPr lang="en-CA" sz="1400" dirty="0" smtClean="0"/>
                        <a:t>Ex-factory</a:t>
                      </a:r>
                      <a:r>
                        <a:rPr lang="en-CA" sz="1400" baseline="0" dirty="0" smtClean="0"/>
                        <a:t> Wholesale </a:t>
                      </a:r>
                      <a:endParaRPr lang="en-CA" sz="1400" dirty="0"/>
                    </a:p>
                  </a:txBody>
                  <a:tcPr/>
                </a:tc>
                <a:tc>
                  <a:txBody>
                    <a:bodyPr/>
                    <a:lstStyle/>
                    <a:p>
                      <a:pPr algn="ctr"/>
                      <a:r>
                        <a:rPr lang="en-CA" sz="1400" dirty="0" smtClean="0"/>
                        <a:t>Yes</a:t>
                      </a:r>
                      <a:endParaRPr lang="en-CA" sz="1400" dirty="0"/>
                    </a:p>
                  </a:txBody>
                  <a:tcPr/>
                </a:tc>
              </a:tr>
              <a:tr h="432636">
                <a:tc>
                  <a:txBody>
                    <a:bodyPr/>
                    <a:lstStyle/>
                    <a:p>
                      <a:r>
                        <a:rPr lang="en-CA" sz="1400" dirty="0" smtClean="0"/>
                        <a:t>UK</a:t>
                      </a:r>
                      <a:endParaRPr lang="en-CA" sz="1400" dirty="0"/>
                    </a:p>
                  </a:txBody>
                  <a:tcPr/>
                </a:tc>
                <a:tc>
                  <a:txBody>
                    <a:bodyPr/>
                    <a:lstStyle/>
                    <a:p>
                      <a:r>
                        <a:rPr lang="en-CA" sz="1400" dirty="0" smtClean="0"/>
                        <a:t>Monthly Index of Medical Specialties (MIMS)</a:t>
                      </a:r>
                      <a:endParaRPr lang="en-CA" sz="1400" dirty="0"/>
                    </a:p>
                  </a:txBody>
                  <a:tcPr/>
                </a:tc>
                <a:tc>
                  <a:txBody>
                    <a:bodyPr/>
                    <a:lstStyle/>
                    <a:p>
                      <a:pPr algn="ctr"/>
                      <a:r>
                        <a:rPr lang="en-CA" sz="1400" dirty="0" smtClean="0"/>
                        <a:t>Ex</a:t>
                      </a:r>
                      <a:r>
                        <a:rPr lang="en-CA" sz="1400" baseline="0" dirty="0" smtClean="0"/>
                        <a:t>-factory Pharmacy</a:t>
                      </a:r>
                      <a:endParaRPr lang="en-CA" sz="1400" dirty="0"/>
                    </a:p>
                  </a:txBody>
                  <a:tcPr/>
                </a:tc>
                <a:tc>
                  <a:txBody>
                    <a:bodyPr/>
                    <a:lstStyle/>
                    <a:p>
                      <a:pPr algn="ctr"/>
                      <a:r>
                        <a:rPr lang="en-CA" sz="1400" dirty="0" smtClean="0"/>
                        <a:t>No</a:t>
                      </a:r>
                      <a:endParaRPr lang="en-CA" sz="1400" dirty="0"/>
                    </a:p>
                  </a:txBody>
                  <a:tcPr/>
                </a:tc>
              </a:tr>
              <a:tr h="792383">
                <a:tc>
                  <a:txBody>
                    <a:bodyPr/>
                    <a:lstStyle/>
                    <a:p>
                      <a:r>
                        <a:rPr lang="en-CA" sz="1400" dirty="0" smtClean="0"/>
                        <a:t>USA</a:t>
                      </a:r>
                      <a:endParaRPr lang="en-CA" sz="1400" dirty="0"/>
                    </a:p>
                  </a:txBody>
                  <a:tcPr/>
                </a:tc>
                <a:tc>
                  <a:txBody>
                    <a:bodyPr/>
                    <a:lstStyle/>
                    <a:p>
                      <a:r>
                        <a:rPr lang="en-CA" sz="1400" dirty="0" smtClean="0"/>
                        <a:t>Department of Veterans</a:t>
                      </a:r>
                      <a:r>
                        <a:rPr lang="en-CA" sz="1400" baseline="0" dirty="0" smtClean="0"/>
                        <a:t> Affairs (VA)</a:t>
                      </a:r>
                    </a:p>
                    <a:p>
                      <a:r>
                        <a:rPr lang="en-CA" sz="1400" baseline="0" dirty="0" smtClean="0"/>
                        <a:t>Red Book’s Wholesale Acquisition Cost (WAC)</a:t>
                      </a:r>
                    </a:p>
                    <a:p>
                      <a:r>
                        <a:rPr lang="en-CA" sz="1400" baseline="0" dirty="0" smtClean="0"/>
                        <a:t>Red Book’s Direct Price (DP)</a:t>
                      </a:r>
                      <a:endParaRPr lang="en-CA" sz="1400" dirty="0"/>
                    </a:p>
                  </a:txBody>
                  <a:tcPr/>
                </a:tc>
                <a:tc>
                  <a:txBody>
                    <a:bodyPr/>
                    <a:lstStyle/>
                    <a:p>
                      <a:pPr algn="ctr"/>
                      <a:r>
                        <a:rPr lang="en-CA" sz="1400" dirty="0" smtClean="0"/>
                        <a:t>Ex-factory</a:t>
                      </a:r>
                      <a:r>
                        <a:rPr lang="en-CA" sz="1400" baseline="0" dirty="0" smtClean="0"/>
                        <a:t> Wholesale</a:t>
                      </a:r>
                      <a:endParaRPr lang="en-CA" sz="1400" dirty="0" smtClean="0"/>
                    </a:p>
                    <a:p>
                      <a:pPr algn="ctr"/>
                      <a:r>
                        <a:rPr lang="en-CA" sz="1400" dirty="0" smtClean="0"/>
                        <a:t>Ex-factory Wholesale</a:t>
                      </a:r>
                    </a:p>
                    <a:p>
                      <a:pPr algn="ctr"/>
                      <a:r>
                        <a:rPr lang="en-CA" sz="1400" dirty="0" smtClean="0"/>
                        <a:t>Ex-factory Hosp./</a:t>
                      </a:r>
                      <a:r>
                        <a:rPr lang="en-CA" sz="1400" baseline="0" dirty="0" smtClean="0"/>
                        <a:t>Ex-factory Pharm.</a:t>
                      </a:r>
                      <a:endParaRPr lang="en-CA" sz="1400" dirty="0"/>
                    </a:p>
                  </a:txBody>
                  <a:tcPr/>
                </a:tc>
                <a:tc>
                  <a:txBody>
                    <a:bodyPr/>
                    <a:lstStyle/>
                    <a:p>
                      <a:pPr algn="ctr"/>
                      <a:r>
                        <a:rPr lang="en-CA" sz="1400" dirty="0" smtClean="0"/>
                        <a:t>Yes</a:t>
                      </a:r>
                    </a:p>
                    <a:p>
                      <a:pPr algn="ctr"/>
                      <a:r>
                        <a:rPr lang="en-CA" sz="1400" dirty="0" smtClean="0"/>
                        <a:t>No</a:t>
                      </a:r>
                    </a:p>
                    <a:p>
                      <a:pPr algn="ctr"/>
                      <a:r>
                        <a:rPr lang="en-CA" sz="1400" dirty="0" smtClean="0"/>
                        <a:t>No</a:t>
                      </a:r>
                      <a:endParaRPr lang="en-CA" sz="1400" dirty="0"/>
                    </a:p>
                  </a:txBody>
                  <a:tcPr/>
                </a:tc>
              </a:tr>
            </a:tbl>
          </a:graphicData>
        </a:graphic>
      </p:graphicFrame>
    </p:spTree>
    <p:extLst>
      <p:ext uri="{BB962C8B-B14F-4D97-AF65-F5344CB8AC3E}">
        <p14:creationId xmlns:p14="http://schemas.microsoft.com/office/powerpoint/2010/main" val="3873682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848600" cy="720080"/>
          </a:xfrm>
        </p:spPr>
        <p:txBody>
          <a:bodyPr/>
          <a:lstStyle/>
          <a:p>
            <a:r>
              <a:rPr lang="en-CA" dirty="0" smtClean="0"/>
              <a:t>Public sources for back-out formulas</a:t>
            </a:r>
            <a:endParaRPr lang="en-CA" dirty="0"/>
          </a:p>
        </p:txBody>
      </p:sp>
      <p:sp>
        <p:nvSpPr>
          <p:cNvPr id="3" name="Content Placeholder 2"/>
          <p:cNvSpPr>
            <a:spLocks noGrp="1"/>
          </p:cNvSpPr>
          <p:nvPr>
            <p:ph idx="1"/>
          </p:nvPr>
        </p:nvSpPr>
        <p:spPr>
          <a:xfrm>
            <a:off x="1038275" y="1335435"/>
            <a:ext cx="7871792" cy="864096"/>
          </a:xfrm>
        </p:spPr>
        <p:txBody>
          <a:bodyPr/>
          <a:lstStyle/>
          <a:p>
            <a:pPr marL="0" indent="0">
              <a:buNone/>
            </a:pPr>
            <a:r>
              <a:rPr lang="en-CA" dirty="0" smtClean="0"/>
              <a:t>No backing out necessary</a:t>
            </a:r>
          </a:p>
          <a:p>
            <a:endParaRPr lang="en-CA" sz="1800" dirty="0"/>
          </a:p>
          <a:p>
            <a:endParaRPr lang="en-CA" sz="1800" dirty="0" smtClean="0"/>
          </a:p>
          <a:p>
            <a:endParaRPr lang="en-CA" sz="1800" dirty="0"/>
          </a:p>
          <a:p>
            <a:endParaRPr lang="en-CA" sz="1800" dirty="0" smtClean="0"/>
          </a:p>
          <a:p>
            <a:endParaRPr lang="en-CA" sz="1800" dirty="0"/>
          </a:p>
          <a:p>
            <a:endParaRPr lang="en-CA" sz="1600" dirty="0" smtClean="0"/>
          </a:p>
          <a:p>
            <a:pPr marL="0" indent="0">
              <a:buNone/>
            </a:pPr>
            <a:r>
              <a:rPr lang="en-CA" dirty="0" smtClean="0"/>
              <a:t>Backing out required</a:t>
            </a:r>
          </a:p>
          <a:p>
            <a:endParaRPr lang="en-CA" sz="1800" dirty="0" smtClean="0"/>
          </a:p>
        </p:txBody>
      </p:sp>
      <p:sp>
        <p:nvSpPr>
          <p:cNvPr id="4" name="Slide Number Placeholder 3"/>
          <p:cNvSpPr>
            <a:spLocks noGrp="1"/>
          </p:cNvSpPr>
          <p:nvPr>
            <p:ph type="sldNum" sz="quarter" idx="10"/>
          </p:nvPr>
        </p:nvSpPr>
        <p:spPr/>
        <p:txBody>
          <a:bodyPr/>
          <a:lstStyle/>
          <a:p>
            <a:fld id="{9AE01BED-D8E1-49C6-9412-EC47A3C5ABFB}" type="slidenum">
              <a:rPr lang="en-US" smtClean="0"/>
              <a:pPr/>
              <a:t>28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10734244"/>
              </p:ext>
            </p:extLst>
          </p:nvPr>
        </p:nvGraphicFramePr>
        <p:xfrm>
          <a:off x="1979712" y="1844824"/>
          <a:ext cx="4824536" cy="1828800"/>
        </p:xfrm>
        <a:graphic>
          <a:graphicData uri="http://schemas.openxmlformats.org/drawingml/2006/table">
            <a:tbl>
              <a:tblPr firstRow="1" bandRow="1">
                <a:tableStyleId>{5C22544A-7EE6-4342-B048-85BDC9FD1C3A}</a:tableStyleId>
              </a:tblPr>
              <a:tblGrid>
                <a:gridCol w="1144805"/>
                <a:gridCol w="3679731"/>
              </a:tblGrid>
              <a:tr h="300033">
                <a:tc>
                  <a:txBody>
                    <a:bodyPr/>
                    <a:lstStyle/>
                    <a:p>
                      <a:r>
                        <a:rPr lang="en-CA" sz="1400" dirty="0" smtClean="0"/>
                        <a:t>Country</a:t>
                      </a:r>
                      <a:r>
                        <a:rPr lang="en-CA" sz="1400" baseline="0" dirty="0" smtClean="0"/>
                        <a:t> </a:t>
                      </a:r>
                      <a:endParaRPr lang="en-CA" sz="1400" dirty="0"/>
                    </a:p>
                  </a:txBody>
                  <a:tcPr/>
                </a:tc>
                <a:tc>
                  <a:txBody>
                    <a:bodyPr/>
                    <a:lstStyle/>
                    <a:p>
                      <a:r>
                        <a:rPr lang="en-CA" sz="1400" dirty="0" smtClean="0"/>
                        <a:t>Public Source</a:t>
                      </a:r>
                      <a:endParaRPr lang="en-CA" sz="1400" dirty="0"/>
                    </a:p>
                  </a:txBody>
                  <a:tcPr/>
                </a:tc>
              </a:tr>
              <a:tr h="300033">
                <a:tc>
                  <a:txBody>
                    <a:bodyPr/>
                    <a:lstStyle/>
                    <a:p>
                      <a:r>
                        <a:rPr lang="en-CA" sz="1400" dirty="0" smtClean="0"/>
                        <a:t>France</a:t>
                      </a:r>
                      <a:endParaRPr lang="en-CA" sz="1400" dirty="0"/>
                    </a:p>
                  </a:txBody>
                  <a:tcPr/>
                </a:tc>
                <a:tc>
                  <a:txBody>
                    <a:bodyPr/>
                    <a:lstStyle/>
                    <a:p>
                      <a:r>
                        <a:rPr lang="en-CA" sz="1400" dirty="0" smtClean="0"/>
                        <a:t>VIDAL</a:t>
                      </a:r>
                      <a:endParaRPr lang="en-CA" sz="1400" dirty="0"/>
                    </a:p>
                  </a:txBody>
                  <a:tcPr/>
                </a:tc>
              </a:tr>
              <a:tr h="300033">
                <a:tc>
                  <a:txBody>
                    <a:bodyPr/>
                    <a:lstStyle/>
                    <a:p>
                      <a:r>
                        <a:rPr lang="en-CA" sz="1400" dirty="0" smtClean="0"/>
                        <a:t>Sweden</a:t>
                      </a:r>
                      <a:endParaRPr lang="en-CA" sz="1400" dirty="0"/>
                    </a:p>
                  </a:txBody>
                  <a:tcPr/>
                </a:tc>
                <a:tc>
                  <a:txBody>
                    <a:bodyPr/>
                    <a:lstStyle/>
                    <a:p>
                      <a:r>
                        <a:rPr lang="en-CA" sz="1400" dirty="0" smtClean="0"/>
                        <a:t>Dental &amp; Pharmaceutical Benefits</a:t>
                      </a:r>
                      <a:r>
                        <a:rPr lang="en-CA" sz="1400" baseline="0" dirty="0" smtClean="0"/>
                        <a:t> Agency (TLV)</a:t>
                      </a:r>
                      <a:endParaRPr lang="en-CA" sz="1400" dirty="0"/>
                    </a:p>
                  </a:txBody>
                  <a:tcPr/>
                </a:tc>
              </a:tr>
              <a:tr h="300033">
                <a:tc>
                  <a:txBody>
                    <a:bodyPr/>
                    <a:lstStyle/>
                    <a:p>
                      <a:r>
                        <a:rPr lang="en-CA" sz="1400" dirty="0" smtClean="0"/>
                        <a:t>Switzerland</a:t>
                      </a:r>
                      <a:endParaRPr lang="en-CA" sz="1400" dirty="0"/>
                    </a:p>
                  </a:txBody>
                  <a:tcPr/>
                </a:tc>
                <a:tc>
                  <a:txBody>
                    <a:bodyPr/>
                    <a:lstStyle/>
                    <a:p>
                      <a:r>
                        <a:rPr lang="en-CA" sz="1400" dirty="0" smtClean="0"/>
                        <a:t>Federal</a:t>
                      </a:r>
                      <a:r>
                        <a:rPr lang="en-CA" sz="1400" baseline="0" dirty="0" smtClean="0"/>
                        <a:t> Office of Public Health (BAG)</a:t>
                      </a:r>
                      <a:endParaRPr lang="en-CA" sz="1400" dirty="0"/>
                    </a:p>
                  </a:txBody>
                  <a:tcPr/>
                </a:tc>
              </a:tr>
              <a:tr h="300033">
                <a:tc>
                  <a:txBody>
                    <a:bodyPr/>
                    <a:lstStyle/>
                    <a:p>
                      <a:r>
                        <a:rPr lang="en-CA" sz="1400" dirty="0" smtClean="0"/>
                        <a:t>UK</a:t>
                      </a:r>
                      <a:endParaRPr lang="en-CA" sz="1400" dirty="0"/>
                    </a:p>
                  </a:txBody>
                  <a:tcPr/>
                </a:tc>
                <a:tc>
                  <a:txBody>
                    <a:bodyPr/>
                    <a:lstStyle/>
                    <a:p>
                      <a:r>
                        <a:rPr lang="en-CA" sz="1400" dirty="0" smtClean="0"/>
                        <a:t>MIMS</a:t>
                      </a:r>
                      <a:endParaRPr lang="en-CA" sz="1400" dirty="0"/>
                    </a:p>
                  </a:txBody>
                  <a:tcPr/>
                </a:tc>
              </a:tr>
              <a:tr h="300033">
                <a:tc>
                  <a:txBody>
                    <a:bodyPr/>
                    <a:lstStyle/>
                    <a:p>
                      <a:r>
                        <a:rPr lang="en-CA" sz="1400" dirty="0" smtClean="0"/>
                        <a:t>USA</a:t>
                      </a:r>
                      <a:endParaRPr lang="en-CA" sz="1400" dirty="0"/>
                    </a:p>
                  </a:txBody>
                  <a:tcPr/>
                </a:tc>
                <a:tc>
                  <a:txBody>
                    <a:bodyPr/>
                    <a:lstStyle/>
                    <a:p>
                      <a:r>
                        <a:rPr lang="en-CA" sz="1400" dirty="0" smtClean="0"/>
                        <a:t>VA,</a:t>
                      </a:r>
                      <a:r>
                        <a:rPr lang="en-CA" sz="1400" baseline="0" dirty="0" smtClean="0"/>
                        <a:t> Red Book</a:t>
                      </a:r>
                      <a:endParaRPr lang="en-CA"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86133348"/>
              </p:ext>
            </p:extLst>
          </p:nvPr>
        </p:nvGraphicFramePr>
        <p:xfrm>
          <a:off x="1979712" y="4242792"/>
          <a:ext cx="4824536" cy="914400"/>
        </p:xfrm>
        <a:graphic>
          <a:graphicData uri="http://schemas.openxmlformats.org/drawingml/2006/table">
            <a:tbl>
              <a:tblPr firstRow="1" bandRow="1">
                <a:tableStyleId>{5C22544A-7EE6-4342-B048-85BDC9FD1C3A}</a:tableStyleId>
              </a:tblPr>
              <a:tblGrid>
                <a:gridCol w="981262"/>
                <a:gridCol w="3843274"/>
              </a:tblGrid>
              <a:tr h="264029">
                <a:tc>
                  <a:txBody>
                    <a:bodyPr/>
                    <a:lstStyle/>
                    <a:p>
                      <a:r>
                        <a:rPr lang="en-CA" sz="1400" dirty="0" smtClean="0"/>
                        <a:t>Country</a:t>
                      </a:r>
                      <a:r>
                        <a:rPr lang="en-CA" sz="1400" baseline="0" dirty="0" smtClean="0"/>
                        <a:t> </a:t>
                      </a:r>
                      <a:endParaRPr lang="en-CA" sz="1400" dirty="0"/>
                    </a:p>
                  </a:txBody>
                  <a:tcPr/>
                </a:tc>
                <a:tc>
                  <a:txBody>
                    <a:bodyPr/>
                    <a:lstStyle/>
                    <a:p>
                      <a:r>
                        <a:rPr lang="en-CA" sz="1400" dirty="0" smtClean="0"/>
                        <a:t>Public </a:t>
                      </a:r>
                      <a:r>
                        <a:rPr lang="en-CA" sz="1400" baseline="0" dirty="0" smtClean="0"/>
                        <a:t>Source</a:t>
                      </a:r>
                      <a:endParaRPr lang="en-CA" sz="1400" dirty="0"/>
                    </a:p>
                  </a:txBody>
                  <a:tcPr/>
                </a:tc>
              </a:tr>
              <a:tr h="264029">
                <a:tc>
                  <a:txBody>
                    <a:bodyPr/>
                    <a:lstStyle/>
                    <a:p>
                      <a:r>
                        <a:rPr lang="en-CA" sz="1400" dirty="0" smtClean="0"/>
                        <a:t>Germany</a:t>
                      </a:r>
                      <a:endParaRPr lang="en-CA" sz="1400" dirty="0"/>
                    </a:p>
                  </a:txBody>
                  <a:tcPr/>
                </a:tc>
                <a:tc>
                  <a:txBody>
                    <a:bodyPr/>
                    <a:lstStyle/>
                    <a:p>
                      <a:r>
                        <a:rPr lang="en-CA" sz="1400" dirty="0" smtClean="0"/>
                        <a:t>Rote</a:t>
                      </a:r>
                      <a:r>
                        <a:rPr lang="en-CA" sz="1400" baseline="0" dirty="0" smtClean="0"/>
                        <a:t> </a:t>
                      </a:r>
                      <a:r>
                        <a:rPr lang="en-CA" sz="1400" baseline="0" dirty="0" err="1" smtClean="0"/>
                        <a:t>Liste</a:t>
                      </a:r>
                      <a:endParaRPr lang="en-CA" sz="1400" dirty="0"/>
                    </a:p>
                  </a:txBody>
                  <a:tcPr/>
                </a:tc>
              </a:tr>
              <a:tr h="264029">
                <a:tc>
                  <a:txBody>
                    <a:bodyPr/>
                    <a:lstStyle/>
                    <a:p>
                      <a:r>
                        <a:rPr lang="en-CA" sz="1400" dirty="0" smtClean="0"/>
                        <a:t>Italy</a:t>
                      </a:r>
                      <a:endParaRPr lang="en-CA" sz="1400" dirty="0"/>
                    </a:p>
                  </a:txBody>
                  <a:tcPr/>
                </a:tc>
                <a:tc>
                  <a:txBody>
                    <a:bodyPr/>
                    <a:lstStyle/>
                    <a:p>
                      <a:r>
                        <a:rPr lang="en-CA" sz="1400" dirty="0" err="1" smtClean="0"/>
                        <a:t>L’Informatore</a:t>
                      </a:r>
                      <a:r>
                        <a:rPr lang="en-CA" sz="1400" dirty="0" smtClean="0"/>
                        <a:t> </a:t>
                      </a:r>
                      <a:r>
                        <a:rPr lang="en-CA" sz="1400" dirty="0" err="1" smtClean="0"/>
                        <a:t>Farmaceutico</a:t>
                      </a:r>
                      <a:endParaRPr lang="en-CA" sz="1400" dirty="0"/>
                    </a:p>
                  </a:txBody>
                  <a:tcPr/>
                </a:tc>
              </a:tr>
            </a:tbl>
          </a:graphicData>
        </a:graphic>
      </p:graphicFrame>
    </p:spTree>
    <p:extLst>
      <p:ext uri="{BB962C8B-B14F-4D97-AF65-F5344CB8AC3E}">
        <p14:creationId xmlns:p14="http://schemas.microsoft.com/office/powerpoint/2010/main" val="1553799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848600" cy="720080"/>
          </a:xfrm>
        </p:spPr>
        <p:txBody>
          <a:bodyPr/>
          <a:lstStyle/>
          <a:p>
            <a:r>
              <a:rPr lang="en-CA" dirty="0" smtClean="0"/>
              <a:t>Moving forward</a:t>
            </a:r>
            <a:endParaRPr lang="en-CA" dirty="0"/>
          </a:p>
        </p:txBody>
      </p:sp>
      <p:sp>
        <p:nvSpPr>
          <p:cNvPr id="3" name="Content Placeholder 2"/>
          <p:cNvSpPr>
            <a:spLocks noGrp="1"/>
          </p:cNvSpPr>
          <p:nvPr>
            <p:ph idx="1"/>
          </p:nvPr>
        </p:nvSpPr>
        <p:spPr>
          <a:xfrm>
            <a:off x="1066800" y="1196752"/>
            <a:ext cx="7848600" cy="5580856"/>
          </a:xfrm>
        </p:spPr>
        <p:txBody>
          <a:bodyPr/>
          <a:lstStyle/>
          <a:p>
            <a:r>
              <a:rPr lang="en-CA" b="0" dirty="0" smtClean="0"/>
              <a:t>The PMPRB is exploring adopting another U&amp;C public source for Germany – Lauer-</a:t>
            </a:r>
            <a:r>
              <a:rPr lang="en-CA" b="0" dirty="0" err="1" smtClean="0"/>
              <a:t>Taxe</a:t>
            </a:r>
            <a:r>
              <a:rPr lang="en-CA" b="0" dirty="0" smtClean="0"/>
              <a:t>.</a:t>
            </a:r>
          </a:p>
          <a:p>
            <a:pPr lvl="1">
              <a:buFont typeface="Wingdings" panose="05000000000000000000" pitchFamily="2" charset="2"/>
              <a:buChar char="§"/>
            </a:pPr>
            <a:endParaRPr lang="en-CA" dirty="0" smtClean="0"/>
          </a:p>
          <a:p>
            <a:r>
              <a:rPr lang="en-CA" b="0" dirty="0" smtClean="0"/>
              <a:t>For other countries, there is no change to PMPRB policy of using U&amp;C public sources for price verification.</a:t>
            </a:r>
          </a:p>
          <a:p>
            <a:endParaRPr lang="en-CA" b="0" dirty="0" smtClean="0"/>
          </a:p>
          <a:p>
            <a:r>
              <a:rPr lang="en-CA" b="0" dirty="0" smtClean="0"/>
              <a:t>However, PMPRB is publishing on online Decision Tree to provide transparency to patentees as to how PMPRB makes decisions about the acceptability of alternative sources if (and only if) U&amp;C public sources are NOT available.</a:t>
            </a:r>
          </a:p>
        </p:txBody>
      </p:sp>
      <p:sp>
        <p:nvSpPr>
          <p:cNvPr id="4" name="Slide Number Placeholder 3"/>
          <p:cNvSpPr>
            <a:spLocks noGrp="1"/>
          </p:cNvSpPr>
          <p:nvPr>
            <p:ph type="sldNum" sz="quarter" idx="10"/>
          </p:nvPr>
        </p:nvSpPr>
        <p:spPr/>
        <p:txBody>
          <a:bodyPr/>
          <a:lstStyle/>
          <a:p>
            <a:fld id="{9AE01BED-D8E1-49C6-9412-EC47A3C5ABFB}" type="slidenum">
              <a:rPr lang="en-US" smtClean="0"/>
              <a:pPr/>
              <a:t>29</a:t>
            </a:fld>
            <a:endParaRPr lang="en-US"/>
          </a:p>
        </p:txBody>
      </p:sp>
    </p:spTree>
    <p:extLst>
      <p:ext uri="{BB962C8B-B14F-4D97-AF65-F5344CB8AC3E}">
        <p14:creationId xmlns:p14="http://schemas.microsoft.com/office/powerpoint/2010/main" val="3239231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28600"/>
            <a:ext cx="7848600" cy="1066800"/>
          </a:xfrm>
        </p:spPr>
        <p:txBody>
          <a:bodyPr/>
          <a:lstStyle/>
          <a:p>
            <a:pPr algn="ctr"/>
            <a:r>
              <a:rPr lang="en-CA" u="sng" dirty="0" smtClean="0"/>
              <a:t>Overview</a:t>
            </a:r>
            <a:endParaRPr lang="en-CA" u="sng" dirty="0"/>
          </a:p>
        </p:txBody>
      </p:sp>
      <p:sp>
        <p:nvSpPr>
          <p:cNvPr id="5" name="Content Placeholder 4"/>
          <p:cNvSpPr>
            <a:spLocks noGrp="1"/>
          </p:cNvSpPr>
          <p:nvPr>
            <p:ph idx="1"/>
          </p:nvPr>
        </p:nvSpPr>
        <p:spPr>
          <a:xfrm>
            <a:off x="1066800" y="914400"/>
            <a:ext cx="7848600" cy="4648200"/>
          </a:xfrm>
        </p:spPr>
        <p:txBody>
          <a:bodyPr/>
          <a:lstStyle/>
          <a:p>
            <a:r>
              <a:rPr lang="en-CA" dirty="0" smtClean="0"/>
              <a:t>Best </a:t>
            </a:r>
            <a:r>
              <a:rPr lang="en-CA" dirty="0"/>
              <a:t>p</a:t>
            </a:r>
            <a:r>
              <a:rPr lang="en-CA" dirty="0" smtClean="0"/>
              <a:t>ractices related to the filing of Form 3s</a:t>
            </a:r>
          </a:p>
          <a:p>
            <a:endParaRPr lang="en-CA" dirty="0" smtClean="0"/>
          </a:p>
          <a:p>
            <a:r>
              <a:rPr lang="en-CA" dirty="0" smtClean="0"/>
              <a:t>Block 5 and Board Staff sources for Verification of International Prices</a:t>
            </a:r>
          </a:p>
          <a:p>
            <a:endParaRPr lang="en-CA" dirty="0" smtClean="0"/>
          </a:p>
          <a:p>
            <a:r>
              <a:rPr lang="en-CA" dirty="0" smtClean="0"/>
              <a:t>Online filing tool update</a:t>
            </a:r>
          </a:p>
          <a:p>
            <a:endParaRPr lang="en-CA" dirty="0" smtClean="0"/>
          </a:p>
          <a:p>
            <a:r>
              <a:rPr lang="en-CA" dirty="0" smtClean="0"/>
              <a:t>Update on the regulatory amendment regarding filing</a:t>
            </a:r>
          </a:p>
          <a:p>
            <a:endParaRPr lang="en-CA" dirty="0" smtClean="0"/>
          </a:p>
          <a:p>
            <a:r>
              <a:rPr lang="en-CA" dirty="0" smtClean="0"/>
              <a:t>Interpretation Policy</a:t>
            </a:r>
          </a:p>
          <a:p>
            <a:pPr marL="0" indent="0">
              <a:buNone/>
            </a:pPr>
            <a:endParaRPr lang="en-CA" dirty="0"/>
          </a:p>
        </p:txBody>
      </p:sp>
    </p:spTree>
    <p:extLst>
      <p:ext uri="{BB962C8B-B14F-4D97-AF65-F5344CB8AC3E}">
        <p14:creationId xmlns:p14="http://schemas.microsoft.com/office/powerpoint/2010/main" val="2642970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124508" y="5867400"/>
            <a:ext cx="609600" cy="476250"/>
          </a:xfrm>
        </p:spPr>
        <p:txBody>
          <a:bodyPr/>
          <a:lstStyle/>
          <a:p>
            <a:fld id="{9AE01BED-D8E1-49C6-9412-EC47A3C5ABFB}" type="slidenum">
              <a:rPr lang="en-US" smtClean="0"/>
              <a:pPr/>
              <a:t>30</a:t>
            </a:fld>
            <a:endParaRPr lang="en-US"/>
          </a:p>
        </p:txBody>
      </p:sp>
      <p:sp>
        <p:nvSpPr>
          <p:cNvPr id="42" name="TextBox 41"/>
          <p:cNvSpPr txBox="1"/>
          <p:nvPr/>
        </p:nvSpPr>
        <p:spPr>
          <a:xfrm>
            <a:off x="1080120" y="2735554"/>
            <a:ext cx="1511660" cy="646331"/>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Is this an ex-factory price?</a:t>
            </a:r>
          </a:p>
        </p:txBody>
      </p:sp>
      <p:sp>
        <p:nvSpPr>
          <p:cNvPr id="43" name="TextBox 42"/>
          <p:cNvSpPr txBox="1"/>
          <p:nvPr/>
        </p:nvSpPr>
        <p:spPr>
          <a:xfrm>
            <a:off x="2303748" y="4222829"/>
            <a:ext cx="1511660" cy="646331"/>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Is it publicly available?</a:t>
            </a:r>
          </a:p>
        </p:txBody>
      </p:sp>
      <p:sp>
        <p:nvSpPr>
          <p:cNvPr id="44" name="TextBox 43"/>
          <p:cNvSpPr txBox="1"/>
          <p:nvPr/>
        </p:nvSpPr>
        <p:spPr>
          <a:xfrm>
            <a:off x="4572508" y="161928"/>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Accepted</a:t>
            </a:r>
          </a:p>
        </p:txBody>
      </p:sp>
      <p:sp>
        <p:nvSpPr>
          <p:cNvPr id="45" name="TextBox 44"/>
          <p:cNvSpPr txBox="1"/>
          <p:nvPr/>
        </p:nvSpPr>
        <p:spPr>
          <a:xfrm>
            <a:off x="4572508" y="764704"/>
            <a:ext cx="1511660" cy="1200329"/>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Agreed upon with Regulatory Authority?</a:t>
            </a:r>
          </a:p>
        </p:txBody>
      </p:sp>
      <p:sp>
        <p:nvSpPr>
          <p:cNvPr id="46" name="TextBox 45"/>
          <p:cNvSpPr txBox="1"/>
          <p:nvPr/>
        </p:nvSpPr>
        <p:spPr>
          <a:xfrm>
            <a:off x="4572000" y="2780928"/>
            <a:ext cx="1511660" cy="923330"/>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Does it have regulated margins?</a:t>
            </a:r>
          </a:p>
        </p:txBody>
      </p:sp>
      <p:sp>
        <p:nvSpPr>
          <p:cNvPr id="47" name="TextBox 46"/>
          <p:cNvSpPr txBox="1"/>
          <p:nvPr/>
        </p:nvSpPr>
        <p:spPr>
          <a:xfrm>
            <a:off x="6804756" y="1871122"/>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Rejected</a:t>
            </a:r>
          </a:p>
        </p:txBody>
      </p:sp>
      <p:sp>
        <p:nvSpPr>
          <p:cNvPr id="48" name="TextBox 47"/>
          <p:cNvSpPr txBox="1"/>
          <p:nvPr/>
        </p:nvSpPr>
        <p:spPr>
          <a:xfrm>
            <a:off x="6804756" y="440668"/>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Case by case</a:t>
            </a:r>
          </a:p>
        </p:txBody>
      </p:sp>
      <p:sp>
        <p:nvSpPr>
          <p:cNvPr id="49" name="TextBox 48"/>
          <p:cNvSpPr txBox="1"/>
          <p:nvPr/>
        </p:nvSpPr>
        <p:spPr>
          <a:xfrm>
            <a:off x="2320520" y="478413"/>
            <a:ext cx="1511660" cy="646331"/>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Is it publicly available?</a:t>
            </a:r>
          </a:p>
        </p:txBody>
      </p:sp>
      <p:sp>
        <p:nvSpPr>
          <p:cNvPr id="50" name="TextBox 49"/>
          <p:cNvSpPr txBox="1"/>
          <p:nvPr/>
        </p:nvSpPr>
        <p:spPr>
          <a:xfrm>
            <a:off x="4572000" y="4581128"/>
            <a:ext cx="1511660" cy="1200329"/>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Agreed upon with Regulatory Authority?</a:t>
            </a:r>
          </a:p>
        </p:txBody>
      </p:sp>
      <p:sp>
        <p:nvSpPr>
          <p:cNvPr id="51" name="TextBox 50"/>
          <p:cNvSpPr txBox="1"/>
          <p:nvPr/>
        </p:nvSpPr>
        <p:spPr>
          <a:xfrm>
            <a:off x="6804248" y="3646706"/>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Rejected</a:t>
            </a:r>
          </a:p>
        </p:txBody>
      </p:sp>
      <p:sp>
        <p:nvSpPr>
          <p:cNvPr id="52" name="TextBox 51"/>
          <p:cNvSpPr txBox="1"/>
          <p:nvPr/>
        </p:nvSpPr>
        <p:spPr>
          <a:xfrm>
            <a:off x="6804248" y="2456892"/>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Accepted</a:t>
            </a:r>
          </a:p>
        </p:txBody>
      </p:sp>
      <p:sp>
        <p:nvSpPr>
          <p:cNvPr id="53" name="TextBox 52"/>
          <p:cNvSpPr txBox="1"/>
          <p:nvPr/>
        </p:nvSpPr>
        <p:spPr>
          <a:xfrm>
            <a:off x="6804248" y="5673853"/>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Rejected</a:t>
            </a:r>
          </a:p>
        </p:txBody>
      </p:sp>
      <p:sp>
        <p:nvSpPr>
          <p:cNvPr id="54" name="TextBox 53"/>
          <p:cNvSpPr txBox="1"/>
          <p:nvPr/>
        </p:nvSpPr>
        <p:spPr>
          <a:xfrm>
            <a:off x="6804248" y="4294778"/>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black"/>
                </a:solidFill>
                <a:effectLst/>
                <a:uLnTx/>
                <a:uFillTx/>
                <a:latin typeface="Calibri"/>
              </a:rPr>
              <a:t>Case by case</a:t>
            </a:r>
          </a:p>
        </p:txBody>
      </p:sp>
      <p:cxnSp>
        <p:nvCxnSpPr>
          <p:cNvPr id="55" name="Elbow Connector 54"/>
          <p:cNvCxnSpPr>
            <a:stCxn id="42" idx="0"/>
            <a:endCxn id="49" idx="1"/>
          </p:cNvCxnSpPr>
          <p:nvPr/>
        </p:nvCxnSpPr>
        <p:spPr>
          <a:xfrm rot="5400000" flipH="1" flipV="1">
            <a:off x="1111248" y="1526282"/>
            <a:ext cx="1933975" cy="484570"/>
          </a:xfrm>
          <a:prstGeom prst="bentConnector2">
            <a:avLst/>
          </a:prstGeom>
          <a:noFill/>
          <a:ln w="9525" cap="flat" cmpd="sng" algn="ctr">
            <a:solidFill>
              <a:srgbClr val="4F81BD">
                <a:shade val="95000"/>
                <a:satMod val="105000"/>
              </a:srgbClr>
            </a:solidFill>
            <a:prstDash val="solid"/>
            <a:tailEnd type="arrow"/>
          </a:ln>
          <a:effectLst/>
        </p:spPr>
      </p:cxnSp>
      <p:cxnSp>
        <p:nvCxnSpPr>
          <p:cNvPr id="56" name="Elbow Connector 55"/>
          <p:cNvCxnSpPr>
            <a:stCxn id="42" idx="2"/>
            <a:endCxn id="43" idx="1"/>
          </p:cNvCxnSpPr>
          <p:nvPr/>
        </p:nvCxnSpPr>
        <p:spPr>
          <a:xfrm rot="16200000" flipH="1">
            <a:off x="1487794" y="3730041"/>
            <a:ext cx="1164110" cy="467798"/>
          </a:xfrm>
          <a:prstGeom prst="bentConnector2">
            <a:avLst/>
          </a:prstGeom>
          <a:noFill/>
          <a:ln w="9525" cap="flat" cmpd="sng" algn="ctr">
            <a:solidFill>
              <a:srgbClr val="4F81BD">
                <a:shade val="95000"/>
                <a:satMod val="105000"/>
              </a:srgbClr>
            </a:solidFill>
            <a:prstDash val="solid"/>
            <a:tailEnd type="arrow"/>
          </a:ln>
          <a:effectLst/>
        </p:spPr>
      </p:cxnSp>
      <p:cxnSp>
        <p:nvCxnSpPr>
          <p:cNvPr id="57" name="Elbow Connector 56"/>
          <p:cNvCxnSpPr>
            <a:stCxn id="43" idx="2"/>
            <a:endCxn id="50" idx="1"/>
          </p:cNvCxnSpPr>
          <p:nvPr/>
        </p:nvCxnSpPr>
        <p:spPr>
          <a:xfrm rot="16200000" flipH="1">
            <a:off x="3659723" y="4269015"/>
            <a:ext cx="312133" cy="1512422"/>
          </a:xfrm>
          <a:prstGeom prst="bentConnector2">
            <a:avLst/>
          </a:prstGeom>
          <a:noFill/>
          <a:ln w="9525" cap="flat" cmpd="sng" algn="ctr">
            <a:solidFill>
              <a:srgbClr val="4F81BD">
                <a:shade val="95000"/>
                <a:satMod val="105000"/>
              </a:srgbClr>
            </a:solidFill>
            <a:prstDash val="solid"/>
            <a:tailEnd type="arrow"/>
          </a:ln>
          <a:effectLst/>
        </p:spPr>
      </p:cxnSp>
      <p:cxnSp>
        <p:nvCxnSpPr>
          <p:cNvPr id="58" name="Elbow Connector 57"/>
          <p:cNvCxnSpPr>
            <a:stCxn id="43" idx="0"/>
            <a:endCxn id="46" idx="1"/>
          </p:cNvCxnSpPr>
          <p:nvPr/>
        </p:nvCxnSpPr>
        <p:spPr>
          <a:xfrm rot="5400000" flipH="1" flipV="1">
            <a:off x="3325671" y="2976500"/>
            <a:ext cx="980236" cy="1512422"/>
          </a:xfrm>
          <a:prstGeom prst="bentConnector2">
            <a:avLst/>
          </a:prstGeom>
          <a:noFill/>
          <a:ln w="9525" cap="flat" cmpd="sng" algn="ctr">
            <a:solidFill>
              <a:srgbClr val="4F81BD">
                <a:shade val="95000"/>
                <a:satMod val="105000"/>
              </a:srgbClr>
            </a:solidFill>
            <a:prstDash val="solid"/>
            <a:tailEnd type="arrow"/>
          </a:ln>
          <a:effectLst/>
        </p:spPr>
      </p:cxnSp>
      <p:cxnSp>
        <p:nvCxnSpPr>
          <p:cNvPr id="59" name="Elbow Connector 58"/>
          <p:cNvCxnSpPr>
            <a:stCxn id="49" idx="0"/>
            <a:endCxn id="44" idx="1"/>
          </p:cNvCxnSpPr>
          <p:nvPr/>
        </p:nvCxnSpPr>
        <p:spPr>
          <a:xfrm rot="5400000" flipH="1" flipV="1">
            <a:off x="3758520" y="-335575"/>
            <a:ext cx="131819" cy="1496158"/>
          </a:xfrm>
          <a:prstGeom prst="bentConnector2">
            <a:avLst/>
          </a:prstGeom>
          <a:noFill/>
          <a:ln w="9525" cap="flat" cmpd="sng" algn="ctr">
            <a:solidFill>
              <a:srgbClr val="4F81BD">
                <a:shade val="95000"/>
                <a:satMod val="105000"/>
              </a:srgbClr>
            </a:solidFill>
            <a:prstDash val="solid"/>
            <a:tailEnd type="arrow"/>
          </a:ln>
          <a:effectLst/>
        </p:spPr>
      </p:cxnSp>
      <p:cxnSp>
        <p:nvCxnSpPr>
          <p:cNvPr id="60" name="Elbow Connector 59"/>
          <p:cNvCxnSpPr>
            <a:stCxn id="49" idx="2"/>
            <a:endCxn id="45" idx="1"/>
          </p:cNvCxnSpPr>
          <p:nvPr/>
        </p:nvCxnSpPr>
        <p:spPr>
          <a:xfrm rot="16200000" flipH="1">
            <a:off x="3704367" y="496727"/>
            <a:ext cx="240125" cy="1496158"/>
          </a:xfrm>
          <a:prstGeom prst="bentConnector2">
            <a:avLst/>
          </a:prstGeom>
          <a:noFill/>
          <a:ln w="9525" cap="flat" cmpd="sng" algn="ctr">
            <a:solidFill>
              <a:srgbClr val="4F81BD">
                <a:shade val="95000"/>
                <a:satMod val="105000"/>
              </a:srgbClr>
            </a:solidFill>
            <a:prstDash val="solid"/>
            <a:tailEnd type="arrow"/>
          </a:ln>
          <a:effectLst/>
        </p:spPr>
      </p:cxnSp>
      <p:cxnSp>
        <p:nvCxnSpPr>
          <p:cNvPr id="61" name="Elbow Connector 60"/>
          <p:cNvCxnSpPr>
            <a:stCxn id="45" idx="0"/>
            <a:endCxn id="48" idx="1"/>
          </p:cNvCxnSpPr>
          <p:nvPr/>
        </p:nvCxnSpPr>
        <p:spPr>
          <a:xfrm rot="5400000" flipH="1" flipV="1">
            <a:off x="5996862" y="-43190"/>
            <a:ext cx="139370" cy="1476418"/>
          </a:xfrm>
          <a:prstGeom prst="bentConnector2">
            <a:avLst/>
          </a:prstGeom>
          <a:noFill/>
          <a:ln w="9525" cap="flat" cmpd="sng" algn="ctr">
            <a:solidFill>
              <a:srgbClr val="4F81BD">
                <a:shade val="95000"/>
                <a:satMod val="105000"/>
              </a:srgbClr>
            </a:solidFill>
            <a:prstDash val="solid"/>
            <a:tailEnd type="arrow"/>
          </a:ln>
          <a:effectLst/>
        </p:spPr>
      </p:cxnSp>
      <p:cxnSp>
        <p:nvCxnSpPr>
          <p:cNvPr id="62" name="Elbow Connector 61"/>
          <p:cNvCxnSpPr>
            <a:stCxn id="45" idx="2"/>
            <a:endCxn id="47" idx="1"/>
          </p:cNvCxnSpPr>
          <p:nvPr/>
        </p:nvCxnSpPr>
        <p:spPr>
          <a:xfrm rot="16200000" flipH="1">
            <a:off x="6021170" y="1272201"/>
            <a:ext cx="90755" cy="1476418"/>
          </a:xfrm>
          <a:prstGeom prst="bentConnector2">
            <a:avLst/>
          </a:prstGeom>
          <a:noFill/>
          <a:ln w="9525" cap="flat" cmpd="sng" algn="ctr">
            <a:solidFill>
              <a:srgbClr val="4F81BD">
                <a:shade val="95000"/>
                <a:satMod val="105000"/>
              </a:srgbClr>
            </a:solidFill>
            <a:prstDash val="solid"/>
            <a:tailEnd type="arrow"/>
          </a:ln>
          <a:effectLst/>
        </p:spPr>
      </p:cxnSp>
      <p:cxnSp>
        <p:nvCxnSpPr>
          <p:cNvPr id="63" name="Elbow Connector 62"/>
          <p:cNvCxnSpPr>
            <a:stCxn id="46" idx="0"/>
            <a:endCxn id="52" idx="1"/>
          </p:cNvCxnSpPr>
          <p:nvPr/>
        </p:nvCxnSpPr>
        <p:spPr>
          <a:xfrm rot="5400000" flipH="1" flipV="1">
            <a:off x="5996354" y="1973034"/>
            <a:ext cx="139370" cy="1476418"/>
          </a:xfrm>
          <a:prstGeom prst="bentConnector2">
            <a:avLst/>
          </a:prstGeom>
          <a:noFill/>
          <a:ln w="9525" cap="flat" cmpd="sng" algn="ctr">
            <a:solidFill>
              <a:srgbClr val="4F81BD">
                <a:shade val="95000"/>
                <a:satMod val="105000"/>
              </a:srgbClr>
            </a:solidFill>
            <a:prstDash val="solid"/>
            <a:tailEnd type="arrow"/>
          </a:ln>
          <a:effectLst/>
        </p:spPr>
      </p:cxnSp>
      <p:cxnSp>
        <p:nvCxnSpPr>
          <p:cNvPr id="64" name="Elbow Connector 63"/>
          <p:cNvCxnSpPr>
            <a:stCxn id="46" idx="2"/>
            <a:endCxn id="51" idx="1"/>
          </p:cNvCxnSpPr>
          <p:nvPr/>
        </p:nvCxnSpPr>
        <p:spPr>
          <a:xfrm rot="16200000" flipH="1">
            <a:off x="6002482" y="3029606"/>
            <a:ext cx="127114" cy="1476418"/>
          </a:xfrm>
          <a:prstGeom prst="bentConnector2">
            <a:avLst/>
          </a:prstGeom>
          <a:noFill/>
          <a:ln w="9525" cap="flat" cmpd="sng" algn="ctr">
            <a:solidFill>
              <a:srgbClr val="4F81BD">
                <a:shade val="95000"/>
                <a:satMod val="105000"/>
              </a:srgbClr>
            </a:solidFill>
            <a:prstDash val="solid"/>
            <a:tailEnd type="arrow"/>
          </a:ln>
          <a:effectLst/>
        </p:spPr>
      </p:cxnSp>
      <p:cxnSp>
        <p:nvCxnSpPr>
          <p:cNvPr id="65" name="Elbow Connector 64"/>
          <p:cNvCxnSpPr>
            <a:stCxn id="50" idx="0"/>
            <a:endCxn id="54" idx="1"/>
          </p:cNvCxnSpPr>
          <p:nvPr/>
        </p:nvCxnSpPr>
        <p:spPr>
          <a:xfrm rot="5400000" flipH="1" flipV="1">
            <a:off x="6015197" y="3792077"/>
            <a:ext cx="101684" cy="1476418"/>
          </a:xfrm>
          <a:prstGeom prst="bentConnector2">
            <a:avLst/>
          </a:prstGeom>
          <a:noFill/>
          <a:ln w="9525" cap="flat" cmpd="sng" algn="ctr">
            <a:solidFill>
              <a:srgbClr val="4F81BD">
                <a:shade val="95000"/>
                <a:satMod val="105000"/>
              </a:srgbClr>
            </a:solidFill>
            <a:prstDash val="solid"/>
            <a:tailEnd type="arrow"/>
          </a:ln>
          <a:effectLst/>
        </p:spPr>
      </p:cxnSp>
      <p:cxnSp>
        <p:nvCxnSpPr>
          <p:cNvPr id="66" name="Elbow Connector 65"/>
          <p:cNvCxnSpPr>
            <a:stCxn id="50" idx="2"/>
            <a:endCxn id="53" idx="1"/>
          </p:cNvCxnSpPr>
          <p:nvPr/>
        </p:nvCxnSpPr>
        <p:spPr>
          <a:xfrm rot="16200000" flipH="1">
            <a:off x="6027508" y="5081779"/>
            <a:ext cx="77062" cy="1476418"/>
          </a:xfrm>
          <a:prstGeom prst="bentConnector2">
            <a:avLst/>
          </a:prstGeom>
          <a:noFill/>
          <a:ln w="9525" cap="flat" cmpd="sng" algn="ctr">
            <a:solidFill>
              <a:srgbClr val="4F81BD">
                <a:shade val="95000"/>
                <a:satMod val="105000"/>
              </a:srgbClr>
            </a:solidFill>
            <a:prstDash val="solid"/>
            <a:tailEnd type="arrow"/>
          </a:ln>
          <a:effectLst/>
        </p:spPr>
      </p:cxnSp>
      <p:sp>
        <p:nvSpPr>
          <p:cNvPr id="67" name="TextBox 66"/>
          <p:cNvSpPr txBox="1"/>
          <p:nvPr/>
        </p:nvSpPr>
        <p:spPr>
          <a:xfrm>
            <a:off x="1223628" y="1854116"/>
            <a:ext cx="539552" cy="369332"/>
          </a:xfrm>
          <a:prstGeom prst="rect">
            <a:avLst/>
          </a:prstGeom>
          <a:noFill/>
        </p:spPr>
        <p:txBody>
          <a:bodyPr wrap="square" rtlCol="0">
            <a:spAutoFit/>
          </a:bodyPr>
          <a:lstStyle/>
          <a:p>
            <a:r>
              <a:rPr lang="en-CA" dirty="0" smtClean="0">
                <a:solidFill>
                  <a:prstClr val="black"/>
                </a:solidFill>
                <a:latin typeface="Calibri"/>
              </a:rPr>
              <a:t>YES</a:t>
            </a:r>
          </a:p>
        </p:txBody>
      </p:sp>
      <p:sp>
        <p:nvSpPr>
          <p:cNvPr id="68" name="TextBox 67"/>
          <p:cNvSpPr txBox="1"/>
          <p:nvPr/>
        </p:nvSpPr>
        <p:spPr>
          <a:xfrm>
            <a:off x="1223628" y="3779748"/>
            <a:ext cx="539552" cy="369332"/>
          </a:xfrm>
          <a:prstGeom prst="rect">
            <a:avLst/>
          </a:prstGeom>
          <a:noFill/>
        </p:spPr>
        <p:txBody>
          <a:bodyPr wrap="square" rtlCol="0">
            <a:spAutoFit/>
          </a:bodyPr>
          <a:lstStyle/>
          <a:p>
            <a:r>
              <a:rPr lang="en-CA" dirty="0" smtClean="0">
                <a:solidFill>
                  <a:prstClr val="black"/>
                </a:solidFill>
                <a:latin typeface="Calibri"/>
              </a:rPr>
              <a:t>NO</a:t>
            </a:r>
          </a:p>
        </p:txBody>
      </p:sp>
      <p:sp>
        <p:nvSpPr>
          <p:cNvPr id="69" name="TextBox 68"/>
          <p:cNvSpPr txBox="1"/>
          <p:nvPr/>
        </p:nvSpPr>
        <p:spPr>
          <a:xfrm>
            <a:off x="3492388" y="-27384"/>
            <a:ext cx="539552" cy="369332"/>
          </a:xfrm>
          <a:prstGeom prst="rect">
            <a:avLst/>
          </a:prstGeom>
          <a:noFill/>
        </p:spPr>
        <p:txBody>
          <a:bodyPr wrap="square" rtlCol="0">
            <a:spAutoFit/>
          </a:bodyPr>
          <a:lstStyle/>
          <a:p>
            <a:r>
              <a:rPr lang="en-CA" dirty="0" smtClean="0">
                <a:solidFill>
                  <a:prstClr val="black"/>
                </a:solidFill>
                <a:latin typeface="Calibri"/>
              </a:rPr>
              <a:t>YES</a:t>
            </a:r>
          </a:p>
        </p:txBody>
      </p:sp>
      <p:sp>
        <p:nvSpPr>
          <p:cNvPr id="70" name="TextBox 69"/>
          <p:cNvSpPr txBox="1"/>
          <p:nvPr/>
        </p:nvSpPr>
        <p:spPr>
          <a:xfrm>
            <a:off x="3492388" y="2871986"/>
            <a:ext cx="539552" cy="369332"/>
          </a:xfrm>
          <a:prstGeom prst="rect">
            <a:avLst/>
          </a:prstGeom>
          <a:noFill/>
        </p:spPr>
        <p:txBody>
          <a:bodyPr wrap="square" rtlCol="0">
            <a:spAutoFit/>
          </a:bodyPr>
          <a:lstStyle/>
          <a:p>
            <a:r>
              <a:rPr lang="en-CA" dirty="0" smtClean="0">
                <a:solidFill>
                  <a:prstClr val="black"/>
                </a:solidFill>
                <a:latin typeface="Calibri"/>
              </a:rPr>
              <a:t>YES</a:t>
            </a:r>
          </a:p>
        </p:txBody>
      </p:sp>
      <p:sp>
        <p:nvSpPr>
          <p:cNvPr id="71" name="TextBox 70"/>
          <p:cNvSpPr txBox="1"/>
          <p:nvPr/>
        </p:nvSpPr>
        <p:spPr>
          <a:xfrm>
            <a:off x="6156684" y="260648"/>
            <a:ext cx="539552" cy="369332"/>
          </a:xfrm>
          <a:prstGeom prst="rect">
            <a:avLst/>
          </a:prstGeom>
          <a:noFill/>
        </p:spPr>
        <p:txBody>
          <a:bodyPr wrap="square" rtlCol="0">
            <a:spAutoFit/>
          </a:bodyPr>
          <a:lstStyle/>
          <a:p>
            <a:r>
              <a:rPr lang="en-CA" dirty="0" smtClean="0">
                <a:solidFill>
                  <a:prstClr val="black"/>
                </a:solidFill>
                <a:latin typeface="Calibri"/>
              </a:rPr>
              <a:t>YES</a:t>
            </a:r>
          </a:p>
        </p:txBody>
      </p:sp>
      <p:sp>
        <p:nvSpPr>
          <p:cNvPr id="72" name="TextBox 71"/>
          <p:cNvSpPr txBox="1"/>
          <p:nvPr/>
        </p:nvSpPr>
        <p:spPr>
          <a:xfrm>
            <a:off x="6156684" y="2276872"/>
            <a:ext cx="539552" cy="369332"/>
          </a:xfrm>
          <a:prstGeom prst="rect">
            <a:avLst/>
          </a:prstGeom>
          <a:noFill/>
        </p:spPr>
        <p:txBody>
          <a:bodyPr wrap="square" rtlCol="0">
            <a:spAutoFit/>
          </a:bodyPr>
          <a:lstStyle/>
          <a:p>
            <a:r>
              <a:rPr lang="en-CA" dirty="0" smtClean="0">
                <a:solidFill>
                  <a:prstClr val="black"/>
                </a:solidFill>
                <a:latin typeface="Calibri"/>
              </a:rPr>
              <a:t>YES</a:t>
            </a:r>
          </a:p>
        </p:txBody>
      </p:sp>
      <p:sp>
        <p:nvSpPr>
          <p:cNvPr id="73" name="TextBox 72"/>
          <p:cNvSpPr txBox="1"/>
          <p:nvPr/>
        </p:nvSpPr>
        <p:spPr>
          <a:xfrm>
            <a:off x="6156176" y="4114758"/>
            <a:ext cx="539552" cy="369332"/>
          </a:xfrm>
          <a:prstGeom prst="rect">
            <a:avLst/>
          </a:prstGeom>
          <a:noFill/>
        </p:spPr>
        <p:txBody>
          <a:bodyPr wrap="square" rtlCol="0">
            <a:spAutoFit/>
          </a:bodyPr>
          <a:lstStyle/>
          <a:p>
            <a:r>
              <a:rPr lang="en-CA" dirty="0" smtClean="0">
                <a:solidFill>
                  <a:prstClr val="black"/>
                </a:solidFill>
                <a:latin typeface="Calibri"/>
              </a:rPr>
              <a:t>YES</a:t>
            </a:r>
          </a:p>
        </p:txBody>
      </p:sp>
      <p:sp>
        <p:nvSpPr>
          <p:cNvPr id="74" name="TextBox 73"/>
          <p:cNvSpPr txBox="1"/>
          <p:nvPr/>
        </p:nvSpPr>
        <p:spPr>
          <a:xfrm>
            <a:off x="3599892" y="5183904"/>
            <a:ext cx="539552" cy="369332"/>
          </a:xfrm>
          <a:prstGeom prst="rect">
            <a:avLst/>
          </a:prstGeom>
          <a:noFill/>
        </p:spPr>
        <p:txBody>
          <a:bodyPr wrap="square" rtlCol="0">
            <a:spAutoFit/>
          </a:bodyPr>
          <a:lstStyle/>
          <a:p>
            <a:r>
              <a:rPr lang="en-CA" dirty="0" smtClean="0">
                <a:solidFill>
                  <a:prstClr val="black"/>
                </a:solidFill>
                <a:latin typeface="Calibri"/>
              </a:rPr>
              <a:t>NO</a:t>
            </a:r>
          </a:p>
        </p:txBody>
      </p:sp>
      <p:sp>
        <p:nvSpPr>
          <p:cNvPr id="75" name="TextBox 74"/>
          <p:cNvSpPr txBox="1"/>
          <p:nvPr/>
        </p:nvSpPr>
        <p:spPr>
          <a:xfrm>
            <a:off x="6174932" y="3467100"/>
            <a:ext cx="539552" cy="369332"/>
          </a:xfrm>
          <a:prstGeom prst="rect">
            <a:avLst/>
          </a:prstGeom>
          <a:noFill/>
        </p:spPr>
        <p:txBody>
          <a:bodyPr wrap="square" rtlCol="0">
            <a:spAutoFit/>
          </a:bodyPr>
          <a:lstStyle/>
          <a:p>
            <a:r>
              <a:rPr lang="en-CA" dirty="0" smtClean="0">
                <a:solidFill>
                  <a:prstClr val="black"/>
                </a:solidFill>
                <a:latin typeface="Calibri"/>
              </a:rPr>
              <a:t>NO</a:t>
            </a:r>
          </a:p>
        </p:txBody>
      </p:sp>
      <p:sp>
        <p:nvSpPr>
          <p:cNvPr id="76" name="TextBox 75"/>
          <p:cNvSpPr txBox="1"/>
          <p:nvPr/>
        </p:nvSpPr>
        <p:spPr>
          <a:xfrm>
            <a:off x="6156684" y="5492849"/>
            <a:ext cx="539552" cy="369332"/>
          </a:xfrm>
          <a:prstGeom prst="rect">
            <a:avLst/>
          </a:prstGeom>
          <a:noFill/>
        </p:spPr>
        <p:txBody>
          <a:bodyPr wrap="square" rtlCol="0">
            <a:spAutoFit/>
          </a:bodyPr>
          <a:lstStyle/>
          <a:p>
            <a:r>
              <a:rPr lang="en-CA" dirty="0" smtClean="0">
                <a:solidFill>
                  <a:prstClr val="black"/>
                </a:solidFill>
                <a:latin typeface="Calibri"/>
              </a:rPr>
              <a:t>NO</a:t>
            </a:r>
          </a:p>
        </p:txBody>
      </p:sp>
      <p:sp>
        <p:nvSpPr>
          <p:cNvPr id="77" name="TextBox 76"/>
          <p:cNvSpPr txBox="1"/>
          <p:nvPr/>
        </p:nvSpPr>
        <p:spPr>
          <a:xfrm>
            <a:off x="6156684" y="1682224"/>
            <a:ext cx="539552" cy="369332"/>
          </a:xfrm>
          <a:prstGeom prst="rect">
            <a:avLst/>
          </a:prstGeom>
          <a:noFill/>
        </p:spPr>
        <p:txBody>
          <a:bodyPr wrap="square" rtlCol="0">
            <a:spAutoFit/>
          </a:bodyPr>
          <a:lstStyle/>
          <a:p>
            <a:r>
              <a:rPr lang="en-CA" dirty="0" smtClean="0">
                <a:solidFill>
                  <a:prstClr val="black"/>
                </a:solidFill>
                <a:latin typeface="Calibri"/>
              </a:rPr>
              <a:t>NO</a:t>
            </a:r>
          </a:p>
        </p:txBody>
      </p:sp>
      <p:sp>
        <p:nvSpPr>
          <p:cNvPr id="78" name="TextBox 77"/>
          <p:cNvSpPr txBox="1"/>
          <p:nvPr/>
        </p:nvSpPr>
        <p:spPr>
          <a:xfrm>
            <a:off x="3491880" y="1369343"/>
            <a:ext cx="539552" cy="369332"/>
          </a:xfrm>
          <a:prstGeom prst="rect">
            <a:avLst/>
          </a:prstGeom>
          <a:noFill/>
        </p:spPr>
        <p:txBody>
          <a:bodyPr wrap="square" rtlCol="0">
            <a:spAutoFit/>
          </a:bodyPr>
          <a:lstStyle/>
          <a:p>
            <a:r>
              <a:rPr lang="en-CA" dirty="0" smtClean="0">
                <a:solidFill>
                  <a:prstClr val="black"/>
                </a:solidFill>
                <a:latin typeface="Calibri"/>
              </a:rPr>
              <a:t>NO</a:t>
            </a:r>
          </a:p>
        </p:txBody>
      </p:sp>
    </p:spTree>
    <p:extLst>
      <p:ext uri="{BB962C8B-B14F-4D97-AF65-F5344CB8AC3E}">
        <p14:creationId xmlns:p14="http://schemas.microsoft.com/office/powerpoint/2010/main" val="2082647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848600" cy="720080"/>
          </a:xfrm>
        </p:spPr>
        <p:txBody>
          <a:bodyPr/>
          <a:lstStyle/>
          <a:p>
            <a:r>
              <a:rPr lang="en-CA" dirty="0" smtClean="0"/>
              <a:t>Examples</a:t>
            </a:r>
            <a:endParaRPr lang="en-CA" dirty="0"/>
          </a:p>
        </p:txBody>
      </p:sp>
      <p:sp>
        <p:nvSpPr>
          <p:cNvPr id="3" name="Content Placeholder 2"/>
          <p:cNvSpPr>
            <a:spLocks noGrp="1"/>
          </p:cNvSpPr>
          <p:nvPr>
            <p:ph idx="1"/>
          </p:nvPr>
        </p:nvSpPr>
        <p:spPr>
          <a:xfrm>
            <a:off x="1066800" y="1124744"/>
            <a:ext cx="7848600" cy="5580856"/>
          </a:xfrm>
        </p:spPr>
        <p:txBody>
          <a:bodyPr/>
          <a:lstStyle/>
          <a:p>
            <a:r>
              <a:rPr lang="en-CA" b="0" dirty="0" smtClean="0"/>
              <a:t>A patentee is unable to provide an Italian price from </a:t>
            </a:r>
            <a:r>
              <a:rPr lang="en-CA" b="0" dirty="0" err="1"/>
              <a:t>L’informatore</a:t>
            </a:r>
            <a:r>
              <a:rPr lang="en-CA" b="0" dirty="0"/>
              <a:t> </a:t>
            </a:r>
            <a:r>
              <a:rPr lang="en-CA" b="0" dirty="0" err="1" smtClean="0"/>
              <a:t>Farmaceutico</a:t>
            </a:r>
            <a:r>
              <a:rPr lang="en-CA" b="0" dirty="0" smtClean="0"/>
              <a:t> (no price is listed). The patentee submits a price from </a:t>
            </a:r>
            <a:r>
              <a:rPr lang="en-CA" b="0" dirty="0" err="1" smtClean="0"/>
              <a:t>Gazzetta</a:t>
            </a:r>
            <a:r>
              <a:rPr lang="en-CA" b="0" dirty="0" smtClean="0"/>
              <a:t> </a:t>
            </a:r>
            <a:r>
              <a:rPr lang="en-CA" b="0" dirty="0" err="1" smtClean="0"/>
              <a:t>Ufficiale</a:t>
            </a:r>
            <a:r>
              <a:rPr lang="en-CA" b="0" dirty="0" smtClean="0"/>
              <a:t> </a:t>
            </a:r>
            <a:r>
              <a:rPr lang="en-CA" b="0" dirty="0" err="1" smtClean="0"/>
              <a:t>della</a:t>
            </a:r>
            <a:r>
              <a:rPr lang="en-CA" b="0" dirty="0" smtClean="0"/>
              <a:t> </a:t>
            </a:r>
            <a:r>
              <a:rPr lang="en-CA" b="0" dirty="0" err="1" smtClean="0"/>
              <a:t>Repubblica</a:t>
            </a:r>
            <a:r>
              <a:rPr lang="en-CA" b="0" dirty="0" smtClean="0"/>
              <a:t> </a:t>
            </a:r>
            <a:r>
              <a:rPr lang="en-CA" b="0" dirty="0" err="1" smtClean="0"/>
              <a:t>Italiana</a:t>
            </a:r>
            <a:r>
              <a:rPr lang="en-CA" b="0" dirty="0" smtClean="0"/>
              <a:t>.</a:t>
            </a:r>
          </a:p>
          <a:p>
            <a:pPr lvl="1">
              <a:buFont typeface="Wingdings" panose="05000000000000000000" pitchFamily="2" charset="2"/>
              <a:buChar char="§"/>
            </a:pPr>
            <a:r>
              <a:rPr lang="en-CA" dirty="0" smtClean="0"/>
              <a:t>Is it an ex-factory price? YES </a:t>
            </a:r>
            <a:r>
              <a:rPr lang="en-CA" dirty="0" smtClean="0">
                <a:sym typeface="Wingdings" panose="05000000000000000000" pitchFamily="2" charset="2"/>
              </a:rPr>
              <a:t></a:t>
            </a:r>
          </a:p>
          <a:p>
            <a:pPr lvl="1">
              <a:buFont typeface="Wingdings" panose="05000000000000000000" pitchFamily="2" charset="2"/>
              <a:buChar char="§"/>
            </a:pPr>
            <a:r>
              <a:rPr lang="en-CA" dirty="0" smtClean="0"/>
              <a:t>Is it publicly available? YES </a:t>
            </a:r>
            <a:r>
              <a:rPr lang="en-CA" dirty="0" smtClean="0">
                <a:sym typeface="Wingdings" panose="05000000000000000000" pitchFamily="2" charset="2"/>
              </a:rPr>
              <a:t></a:t>
            </a:r>
          </a:p>
          <a:p>
            <a:pPr lvl="1">
              <a:buFont typeface="Wingdings" panose="05000000000000000000" pitchFamily="2" charset="2"/>
              <a:buChar char="§"/>
            </a:pPr>
            <a:r>
              <a:rPr lang="en-CA" dirty="0" smtClean="0"/>
              <a:t>ACCEPTED.</a:t>
            </a:r>
          </a:p>
          <a:p>
            <a:r>
              <a:rPr lang="en-CA" b="0" dirty="0" smtClean="0"/>
              <a:t>A </a:t>
            </a:r>
            <a:r>
              <a:rPr lang="en-CA" b="0" dirty="0"/>
              <a:t>patentee </a:t>
            </a:r>
            <a:r>
              <a:rPr lang="en-CA" b="0" dirty="0" smtClean="0"/>
              <a:t>files prices based on an internal database, which may or may not reflect the results of actual sales.</a:t>
            </a:r>
            <a:endParaRPr lang="en-CA" b="0" dirty="0"/>
          </a:p>
          <a:p>
            <a:pPr lvl="1">
              <a:buFont typeface="Wingdings" panose="05000000000000000000" pitchFamily="2" charset="2"/>
              <a:buChar char="§"/>
            </a:pPr>
            <a:r>
              <a:rPr lang="en-CA" dirty="0"/>
              <a:t>Is it an ex-factory price? YES </a:t>
            </a:r>
            <a:r>
              <a:rPr lang="en-CA" dirty="0">
                <a:sym typeface="Wingdings" panose="05000000000000000000" pitchFamily="2" charset="2"/>
              </a:rPr>
              <a:t></a:t>
            </a:r>
          </a:p>
          <a:p>
            <a:pPr lvl="1">
              <a:buFont typeface="Wingdings" panose="05000000000000000000" pitchFamily="2" charset="2"/>
              <a:buChar char="§"/>
            </a:pPr>
            <a:r>
              <a:rPr lang="en-CA" dirty="0"/>
              <a:t>Is it publicly available? </a:t>
            </a:r>
            <a:r>
              <a:rPr lang="en-CA" dirty="0" smtClean="0"/>
              <a:t>NO </a:t>
            </a:r>
            <a:r>
              <a:rPr lang="en-CA" dirty="0">
                <a:sym typeface="Wingdings" panose="05000000000000000000" pitchFamily="2" charset="2"/>
              </a:rPr>
              <a:t></a:t>
            </a:r>
          </a:p>
          <a:p>
            <a:pPr lvl="1">
              <a:buFont typeface="Wingdings" panose="05000000000000000000" pitchFamily="2" charset="2"/>
              <a:buChar char="§"/>
            </a:pPr>
            <a:r>
              <a:rPr lang="en-CA" dirty="0" smtClean="0"/>
              <a:t>Is it agreed upon by the national regulatory authority? NO </a:t>
            </a:r>
            <a:r>
              <a:rPr lang="en-CA" dirty="0" smtClean="0">
                <a:sym typeface="Wingdings" panose="05000000000000000000" pitchFamily="2" charset="2"/>
              </a:rPr>
              <a:t></a:t>
            </a:r>
          </a:p>
          <a:p>
            <a:pPr lvl="1">
              <a:buFont typeface="Wingdings" panose="05000000000000000000" pitchFamily="2" charset="2"/>
              <a:buChar char="§"/>
            </a:pPr>
            <a:r>
              <a:rPr lang="en-CA" dirty="0" smtClean="0">
                <a:sym typeface="Wingdings" panose="05000000000000000000" pitchFamily="2" charset="2"/>
              </a:rPr>
              <a:t>REJECTED.</a:t>
            </a:r>
            <a:endParaRPr lang="en-CA" dirty="0"/>
          </a:p>
          <a:p>
            <a:endParaRPr lang="en-CA" b="0" dirty="0"/>
          </a:p>
        </p:txBody>
      </p:sp>
      <p:sp>
        <p:nvSpPr>
          <p:cNvPr id="4" name="Slide Number Placeholder 3"/>
          <p:cNvSpPr>
            <a:spLocks noGrp="1"/>
          </p:cNvSpPr>
          <p:nvPr>
            <p:ph type="sldNum" sz="quarter" idx="10"/>
          </p:nvPr>
        </p:nvSpPr>
        <p:spPr/>
        <p:txBody>
          <a:bodyPr/>
          <a:lstStyle/>
          <a:p>
            <a:fld id="{9AE01BED-D8E1-49C6-9412-EC47A3C5ABFB}" type="slidenum">
              <a:rPr lang="en-US" smtClean="0"/>
              <a:pPr/>
              <a:t>31</a:t>
            </a:fld>
            <a:endParaRPr lang="en-US"/>
          </a:p>
        </p:txBody>
      </p:sp>
    </p:spTree>
    <p:extLst>
      <p:ext uri="{BB962C8B-B14F-4D97-AF65-F5344CB8AC3E}">
        <p14:creationId xmlns:p14="http://schemas.microsoft.com/office/powerpoint/2010/main" val="3275710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04664"/>
            <a:ext cx="7848600" cy="936104"/>
          </a:xfrm>
        </p:spPr>
        <p:txBody>
          <a:bodyPr/>
          <a:lstStyle/>
          <a:p>
            <a:r>
              <a:rPr lang="en-CA" dirty="0" smtClean="0"/>
              <a:t>Conclusion </a:t>
            </a:r>
            <a:endParaRPr lang="en-CA" dirty="0"/>
          </a:p>
        </p:txBody>
      </p:sp>
      <p:sp>
        <p:nvSpPr>
          <p:cNvPr id="3" name="Content Placeholder 2"/>
          <p:cNvSpPr>
            <a:spLocks noGrp="1"/>
          </p:cNvSpPr>
          <p:nvPr>
            <p:ph idx="1"/>
          </p:nvPr>
        </p:nvSpPr>
        <p:spPr>
          <a:xfrm>
            <a:off x="1066800" y="1628800"/>
            <a:ext cx="7848600" cy="4392488"/>
          </a:xfrm>
        </p:spPr>
        <p:txBody>
          <a:bodyPr/>
          <a:lstStyle/>
          <a:p>
            <a:r>
              <a:rPr lang="en-CA" b="0" dirty="0"/>
              <a:t>The PMPRB is constantly seeking ways to contribute to sustainable health care spending in Canada through a modern and progressive framework for regulating patented drug prices</a:t>
            </a:r>
            <a:r>
              <a:rPr lang="en-CA" b="0" dirty="0" smtClean="0"/>
              <a:t>.</a:t>
            </a:r>
          </a:p>
          <a:p>
            <a:endParaRPr lang="en-CA" b="0" dirty="0"/>
          </a:p>
          <a:p>
            <a:r>
              <a:rPr lang="en-CA" b="0" dirty="0" smtClean="0"/>
              <a:t>Thank you for the opportunity to share our most recent efforts to increase the transparency of predictability of our regulatory process.</a:t>
            </a:r>
            <a:endParaRPr lang="en-CA" b="0" dirty="0"/>
          </a:p>
        </p:txBody>
      </p:sp>
      <p:sp>
        <p:nvSpPr>
          <p:cNvPr id="4" name="Slide Number Placeholder 3"/>
          <p:cNvSpPr>
            <a:spLocks noGrp="1"/>
          </p:cNvSpPr>
          <p:nvPr>
            <p:ph type="sldNum" sz="quarter" idx="10"/>
          </p:nvPr>
        </p:nvSpPr>
        <p:spPr/>
        <p:txBody>
          <a:bodyPr/>
          <a:lstStyle/>
          <a:p>
            <a:fld id="{9AE01BED-D8E1-49C6-9412-EC47A3C5ABFB}" type="slidenum">
              <a:rPr lang="en-US" smtClean="0"/>
              <a:pPr/>
              <a:t>32</a:t>
            </a:fld>
            <a:endParaRPr lang="en-US"/>
          </a:p>
        </p:txBody>
      </p:sp>
    </p:spTree>
    <p:extLst>
      <p:ext uri="{BB962C8B-B14F-4D97-AF65-F5344CB8AC3E}">
        <p14:creationId xmlns:p14="http://schemas.microsoft.com/office/powerpoint/2010/main" val="1432844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1066800"/>
          </a:xfrm>
        </p:spPr>
        <p:txBody>
          <a:bodyPr/>
          <a:lstStyle/>
          <a:p>
            <a:pPr algn="ctr"/>
            <a:r>
              <a:rPr lang="en-CA" u="sng" dirty="0" smtClean="0"/>
              <a:t>Verification of International Prices for New Medicines</a:t>
            </a:r>
            <a:endParaRPr lang="en-CA" u="sng" dirty="0"/>
          </a:p>
        </p:txBody>
      </p:sp>
      <p:sp>
        <p:nvSpPr>
          <p:cNvPr id="3" name="Content Placeholder 2"/>
          <p:cNvSpPr>
            <a:spLocks noGrp="1"/>
          </p:cNvSpPr>
          <p:nvPr>
            <p:ph idx="1"/>
          </p:nvPr>
        </p:nvSpPr>
        <p:spPr>
          <a:xfrm>
            <a:off x="1066800" y="1828800"/>
            <a:ext cx="7848600" cy="4114800"/>
          </a:xfrm>
        </p:spPr>
        <p:txBody>
          <a:bodyPr/>
          <a:lstStyle/>
          <a:p>
            <a:r>
              <a:rPr lang="en-CA" dirty="0" smtClean="0"/>
              <a:t>A verification of international prices starting with all new medicines with introductory periods in 2014(2).</a:t>
            </a:r>
          </a:p>
          <a:p>
            <a:endParaRPr lang="en-CA" dirty="0" smtClean="0"/>
          </a:p>
          <a:p>
            <a:r>
              <a:rPr lang="en-CA" dirty="0" smtClean="0"/>
              <a:t>Advisory assistance will be given for non-customary international sources by the Policy and Economic Analysis branch</a:t>
            </a: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33</a:t>
            </a:fld>
            <a:endParaRPr lang="en-US">
              <a:solidFill>
                <a:srgbClr val="003366"/>
              </a:solidFill>
            </a:endParaRPr>
          </a:p>
        </p:txBody>
      </p:sp>
    </p:spTree>
    <p:extLst>
      <p:ext uri="{BB962C8B-B14F-4D97-AF65-F5344CB8AC3E}">
        <p14:creationId xmlns:p14="http://schemas.microsoft.com/office/powerpoint/2010/main" val="2593675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1066800"/>
          </a:xfrm>
        </p:spPr>
        <p:txBody>
          <a:bodyPr/>
          <a:lstStyle/>
          <a:p>
            <a:pPr algn="ctr"/>
            <a:r>
              <a:rPr lang="en-CA" u="sng" dirty="0" smtClean="0"/>
              <a:t>Scientific Review: </a:t>
            </a:r>
            <a:br>
              <a:rPr lang="en-CA" u="sng" dirty="0" smtClean="0"/>
            </a:br>
            <a:r>
              <a:rPr lang="en-CA" u="sng" dirty="0" smtClean="0"/>
              <a:t>Company Scientific Submissions</a:t>
            </a:r>
            <a:endParaRPr lang="en-CA"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0200" y="1981200"/>
            <a:ext cx="3352800" cy="3124200"/>
          </a:xfrm>
        </p:spPr>
      </p:pic>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34</a:t>
            </a:fld>
            <a:endParaRPr lang="en-US">
              <a:solidFill>
                <a:srgbClr val="003366"/>
              </a:solidFill>
            </a:endParaRPr>
          </a:p>
        </p:txBody>
      </p:sp>
      <p:sp>
        <p:nvSpPr>
          <p:cNvPr id="7" name="Content Placeholder 2"/>
          <p:cNvSpPr txBox="1">
            <a:spLocks/>
          </p:cNvSpPr>
          <p:nvPr/>
        </p:nvSpPr>
        <p:spPr bwMode="auto">
          <a:xfrm>
            <a:off x="1066800" y="1676400"/>
            <a:ext cx="4267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r>
              <a:rPr lang="en-CA" kern="0" dirty="0" smtClean="0"/>
              <a:t>Please do not include pricing data in company scientific submissions to go to the Human Drug Advisory Panel</a:t>
            </a:r>
          </a:p>
          <a:p>
            <a:r>
              <a:rPr lang="en-CA" kern="0" dirty="0" smtClean="0"/>
              <a:t>If pricing data is included, Board Staff will return the submission and ask for it to be re-filed without prices</a:t>
            </a:r>
          </a:p>
          <a:p>
            <a:r>
              <a:rPr lang="en-CA" kern="0" dirty="0" smtClean="0"/>
              <a:t>The company will risk not making the deadline for the submission!</a:t>
            </a:r>
          </a:p>
        </p:txBody>
      </p:sp>
    </p:spTree>
    <p:extLst>
      <p:ext uri="{BB962C8B-B14F-4D97-AF65-F5344CB8AC3E}">
        <p14:creationId xmlns:p14="http://schemas.microsoft.com/office/powerpoint/2010/main" val="641017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371600" y="4800600"/>
            <a:ext cx="7467600" cy="1743472"/>
          </a:xfrm>
        </p:spPr>
        <p:txBody>
          <a:bodyPr lIns="0" tIns="0" rIns="0" bIns="0"/>
          <a:lstStyle/>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US" sz="2400" b="1" dirty="0" smtClean="0"/>
          </a:p>
          <a:p>
            <a:pPr eaLnBrk="1" hangingPunct="1">
              <a:buFont typeface="Wingdings" pitchFamily="-60" charset="2"/>
              <a:buNone/>
            </a:pPr>
            <a:endParaRPr lang="en-US" sz="2400" b="1" dirty="0"/>
          </a:p>
          <a:p>
            <a:pPr lvl="0"/>
            <a:endParaRPr lang="en-CA" sz="2400" b="1" dirty="0" smtClean="0"/>
          </a:p>
          <a:p>
            <a:pPr lvl="0"/>
            <a:endParaRPr lang="en-CA" sz="2400" b="1" dirty="0"/>
          </a:p>
          <a:p>
            <a:pPr lvl="0"/>
            <a:r>
              <a:rPr lang="en-CA" sz="2400" b="1" dirty="0" smtClean="0">
                <a:solidFill>
                  <a:schemeClr val="tx1">
                    <a:lumMod val="60000"/>
                    <a:lumOff val="40000"/>
                  </a:schemeClr>
                </a:solidFill>
              </a:rPr>
              <a:t>Montreal: John Cook, Senior Regulatory Officer</a:t>
            </a:r>
            <a:br>
              <a:rPr lang="en-CA" sz="2400" b="1" dirty="0" smtClean="0">
                <a:solidFill>
                  <a:schemeClr val="tx1">
                    <a:lumMod val="60000"/>
                    <a:lumOff val="40000"/>
                  </a:schemeClr>
                </a:solidFill>
              </a:rPr>
            </a:br>
            <a:endParaRPr lang="en-CA" sz="2400" b="1" dirty="0">
              <a:solidFill>
                <a:schemeClr val="tx1">
                  <a:lumMod val="60000"/>
                  <a:lumOff val="40000"/>
                </a:schemeClr>
              </a:solidFill>
            </a:endParaRPr>
          </a:p>
          <a:p>
            <a:pPr lvl="0"/>
            <a:r>
              <a:rPr lang="en-CA" sz="2400" b="1" dirty="0" smtClean="0">
                <a:solidFill>
                  <a:schemeClr val="tx1">
                    <a:lumMod val="60000"/>
                    <a:lumOff val="40000"/>
                  </a:schemeClr>
                </a:solidFill>
              </a:rPr>
              <a:t>Toronto: Kirk Stanley, Senior Regulatory Officer</a:t>
            </a:r>
            <a:endParaRPr lang="en-CA" sz="2000" dirty="0" smtClean="0"/>
          </a:p>
          <a:p>
            <a:pPr eaLnBrk="1" hangingPunct="1">
              <a:buFont typeface="Wingdings" pitchFamily="-60" charset="2"/>
              <a:buNone/>
            </a:pPr>
            <a:endParaRPr lang="en-CA" sz="2000" dirty="0" smtClean="0"/>
          </a:p>
        </p:txBody>
      </p:sp>
      <p:sp>
        <p:nvSpPr>
          <p:cNvPr id="15362" name="AutoShape 2"/>
          <p:cNvSpPr>
            <a:spLocks noGrp="1" noChangeArrowheads="1"/>
          </p:cNvSpPr>
          <p:nvPr>
            <p:ph type="ctrTitle" sz="quarter"/>
          </p:nvPr>
        </p:nvSpPr>
        <p:spPr>
          <a:xfrm>
            <a:off x="1295400" y="2416547"/>
            <a:ext cx="7467600" cy="1660525"/>
          </a:xfrm>
        </p:spPr>
        <p:txBody>
          <a:bodyPr anchor="ctr"/>
          <a:lstStyle/>
          <a:p>
            <a:pPr algn="ctr"/>
            <a:r>
              <a:rPr lang="en-CA" sz="3600" i="1" dirty="0">
                <a:solidFill>
                  <a:schemeClr val="tx1"/>
                </a:solidFill>
              </a:rPr>
              <a:t>Patented Medicines Prices Review Board </a:t>
            </a:r>
            <a:r>
              <a:rPr lang="en-CA" sz="3600" i="1" dirty="0" smtClean="0">
                <a:solidFill>
                  <a:schemeClr val="tx1"/>
                </a:solidFill>
              </a:rPr>
              <a:t/>
            </a:r>
            <a:br>
              <a:rPr lang="en-CA" sz="3600" i="1" dirty="0" smtClean="0">
                <a:solidFill>
                  <a:schemeClr val="tx1"/>
                </a:solidFill>
              </a:rPr>
            </a:br>
            <a:r>
              <a:rPr lang="en-CA" sz="3600" i="1" dirty="0" smtClean="0">
                <a:solidFill>
                  <a:schemeClr val="tx1"/>
                </a:solidFill>
              </a:rPr>
              <a:t/>
            </a:r>
            <a:br>
              <a:rPr lang="en-CA" sz="3600" i="1" dirty="0" smtClean="0">
                <a:solidFill>
                  <a:schemeClr val="tx1"/>
                </a:solidFill>
              </a:rPr>
            </a:br>
            <a:r>
              <a:rPr lang="en-CA" sz="3600" i="1" dirty="0" smtClean="0">
                <a:solidFill>
                  <a:schemeClr val="tx1"/>
                </a:solidFill>
              </a:rPr>
              <a:t>Online Filing Tool</a:t>
            </a:r>
            <a:endParaRPr lang="en-US" sz="3600" i="1" dirty="0" smtClean="0">
              <a:solidFill>
                <a:schemeClr val="tx1"/>
              </a:solidFill>
            </a:endParaRPr>
          </a:p>
        </p:txBody>
      </p:sp>
    </p:spTree>
    <p:extLst>
      <p:ext uri="{BB962C8B-B14F-4D97-AF65-F5344CB8AC3E}">
        <p14:creationId xmlns:p14="http://schemas.microsoft.com/office/powerpoint/2010/main" val="1662297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609600"/>
          </a:xfrm>
        </p:spPr>
        <p:txBody>
          <a:bodyPr/>
          <a:lstStyle/>
          <a:p>
            <a:pPr algn="ctr"/>
            <a:r>
              <a:rPr lang="en-CA" u="sng" dirty="0" smtClean="0"/>
              <a:t>Online Filing</a:t>
            </a:r>
            <a:endParaRPr lang="en-CA" u="sng" dirty="0"/>
          </a:p>
        </p:txBody>
      </p:sp>
      <p:sp>
        <p:nvSpPr>
          <p:cNvPr id="3" name="Content Placeholder 2"/>
          <p:cNvSpPr>
            <a:spLocks noGrp="1"/>
          </p:cNvSpPr>
          <p:nvPr>
            <p:ph idx="1"/>
          </p:nvPr>
        </p:nvSpPr>
        <p:spPr>
          <a:xfrm>
            <a:off x="1066800" y="914400"/>
            <a:ext cx="7848600" cy="5791200"/>
          </a:xfrm>
        </p:spPr>
        <p:txBody>
          <a:bodyPr/>
          <a:lstStyle/>
          <a:p>
            <a:r>
              <a:rPr lang="en-CA" dirty="0" smtClean="0"/>
              <a:t>July to December 2014 period only</a:t>
            </a:r>
          </a:p>
          <a:p>
            <a:r>
              <a:rPr lang="en-CA" dirty="0" smtClean="0"/>
              <a:t>Template will be sent out 45 days before the filing deadline</a:t>
            </a:r>
          </a:p>
          <a:p>
            <a:r>
              <a:rPr lang="en-CA" dirty="0" smtClean="0"/>
              <a:t>The period (2014-2) will be pre-filled in the template</a:t>
            </a:r>
          </a:p>
          <a:p>
            <a:r>
              <a:rPr lang="en-CA" dirty="0" smtClean="0"/>
              <a:t>Only period available when using the filing tool will be 2014-2</a:t>
            </a:r>
          </a:p>
          <a:p>
            <a:r>
              <a:rPr lang="en-CA" dirty="0" smtClean="0"/>
              <a:t>Are you a new user? Email the Compliance account advising us you are a new user</a:t>
            </a:r>
          </a:p>
          <a:p>
            <a:r>
              <a:rPr lang="en-CA" dirty="0" smtClean="0"/>
              <a:t>Do you require additional user? Email the Compliance account in early January to create additional user names for your company</a:t>
            </a:r>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36</a:t>
            </a:fld>
            <a:endParaRPr lang="en-US">
              <a:solidFill>
                <a:srgbClr val="003366"/>
              </a:solidFill>
            </a:endParaRPr>
          </a:p>
        </p:txBody>
      </p:sp>
    </p:spTree>
    <p:extLst>
      <p:ext uri="{BB962C8B-B14F-4D97-AF65-F5344CB8AC3E}">
        <p14:creationId xmlns:p14="http://schemas.microsoft.com/office/powerpoint/2010/main" val="2705944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04664"/>
            <a:ext cx="4464496" cy="850776"/>
          </a:xfrm>
        </p:spPr>
        <p:txBody>
          <a:bodyPr/>
          <a:lstStyle/>
          <a:p>
            <a:pPr algn="ctr"/>
            <a:r>
              <a:rPr lang="en-CA" u="sng" dirty="0" smtClean="0"/>
              <a:t>Best Practice: Filing  </a:t>
            </a:r>
            <a:endParaRPr lang="en-CA" u="sng"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37</a:t>
            </a:fld>
            <a:endParaRPr lang="en-US">
              <a:solidFill>
                <a:schemeClr val="tx1"/>
              </a:solidFill>
            </a:endParaRPr>
          </a:p>
        </p:txBody>
      </p:sp>
      <p:sp>
        <p:nvSpPr>
          <p:cNvPr id="5" name="TextBox 4"/>
          <p:cNvSpPr txBox="1"/>
          <p:nvPr/>
        </p:nvSpPr>
        <p:spPr>
          <a:xfrm>
            <a:off x="3188220" y="4800600"/>
            <a:ext cx="2887329" cy="646331"/>
          </a:xfrm>
          <a:prstGeom prst="rect">
            <a:avLst/>
          </a:prstGeom>
          <a:noFill/>
        </p:spPr>
        <p:txBody>
          <a:bodyPr wrap="none" rtlCol="0">
            <a:spAutoFit/>
          </a:bodyPr>
          <a:lstStyle/>
          <a:p>
            <a:r>
              <a:rPr lang="en-CA" dirty="0" smtClean="0"/>
              <a:t>   An analysis is only as good</a:t>
            </a:r>
          </a:p>
          <a:p>
            <a:r>
              <a:rPr lang="en-CA" dirty="0" smtClean="0"/>
              <a:t>as the data on which it is based!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973" y="1676400"/>
            <a:ext cx="6219825" cy="2962275"/>
          </a:xfrm>
          <a:prstGeom prst="rect">
            <a:avLst/>
          </a:prstGeom>
        </p:spPr>
      </p:pic>
    </p:spTree>
    <p:extLst>
      <p:ext uri="{BB962C8B-B14F-4D97-AF65-F5344CB8AC3E}">
        <p14:creationId xmlns:p14="http://schemas.microsoft.com/office/powerpoint/2010/main" val="4293881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8136904" cy="792088"/>
          </a:xfrm>
        </p:spPr>
        <p:txBody>
          <a:bodyPr/>
          <a:lstStyle/>
          <a:p>
            <a:pPr algn="ctr"/>
            <a:r>
              <a:rPr lang="en-CA" sz="3600" u="sng" dirty="0" smtClean="0"/>
              <a:t>Checklist for Filing a Form 2 Successfully</a:t>
            </a:r>
            <a:endParaRPr lang="en-CA" sz="3600" u="sng" dirty="0"/>
          </a:p>
        </p:txBody>
      </p:sp>
      <p:sp>
        <p:nvSpPr>
          <p:cNvPr id="3" name="Content Placeholder 2"/>
          <p:cNvSpPr>
            <a:spLocks noGrp="1"/>
          </p:cNvSpPr>
          <p:nvPr>
            <p:ph idx="1"/>
          </p:nvPr>
        </p:nvSpPr>
        <p:spPr>
          <a:xfrm>
            <a:off x="1070743" y="1124744"/>
            <a:ext cx="7158857" cy="4971256"/>
          </a:xfrm>
        </p:spPr>
        <p:txBody>
          <a:bodyPr/>
          <a:lstStyle/>
          <a:p>
            <a:r>
              <a:rPr lang="en-CA" sz="2000" dirty="0"/>
              <a:t>3 separate </a:t>
            </a:r>
            <a:r>
              <a:rPr lang="en-CA" sz="2000" dirty="0" smtClean="0"/>
              <a:t>files (not worksheets): Block 1,2,3 - Block 4 - Block 5 </a:t>
            </a:r>
          </a:p>
          <a:p>
            <a:r>
              <a:rPr lang="en-CA" sz="2000" dirty="0" smtClean="0"/>
              <a:t>Files in Excel format</a:t>
            </a:r>
          </a:p>
          <a:p>
            <a:r>
              <a:rPr lang="en-CA" sz="2000" dirty="0" smtClean="0"/>
              <a:t>Most recent Block 1,2,3 from PMPRB website is used</a:t>
            </a:r>
          </a:p>
          <a:p>
            <a:r>
              <a:rPr lang="en-CA" sz="2000" dirty="0" smtClean="0"/>
              <a:t>Most recent Block 4 and 5 templates sent by PMPRB Staff are used</a:t>
            </a:r>
          </a:p>
          <a:p>
            <a:r>
              <a:rPr lang="en-CA" sz="2000" dirty="0" smtClean="0"/>
              <a:t>Block 2 is </a:t>
            </a:r>
            <a:r>
              <a:rPr lang="en-CA" sz="2000" dirty="0"/>
              <a:t>blank in a semi-annual filing </a:t>
            </a:r>
          </a:p>
          <a:p>
            <a:r>
              <a:rPr lang="en-CA" sz="2000" dirty="0" smtClean="0"/>
              <a:t>Block 2 includes drug names </a:t>
            </a:r>
            <a:r>
              <a:rPr lang="en-CA" sz="2000" dirty="0"/>
              <a:t>when reporting </a:t>
            </a:r>
            <a:r>
              <a:rPr lang="en-CA" sz="2000" dirty="0" smtClean="0"/>
              <a:t>a </a:t>
            </a:r>
            <a:r>
              <a:rPr lang="en-CA" sz="2000" dirty="0"/>
              <a:t>first </a:t>
            </a:r>
            <a:r>
              <a:rPr lang="en-CA" sz="2000" dirty="0" smtClean="0"/>
              <a:t>day sale</a:t>
            </a:r>
            <a:endParaRPr lang="en-CA" sz="2000" dirty="0"/>
          </a:p>
          <a:p>
            <a:r>
              <a:rPr lang="en-CA" sz="2000" dirty="0" smtClean="0"/>
              <a:t>Block </a:t>
            </a:r>
            <a:r>
              <a:rPr lang="en-CA" sz="2000" dirty="0"/>
              <a:t>3 </a:t>
            </a:r>
            <a:r>
              <a:rPr lang="en-CA" sz="2000" dirty="0" smtClean="0"/>
              <a:t>is signed in Excel– </a:t>
            </a:r>
            <a:r>
              <a:rPr lang="en-CA" sz="2000" dirty="0"/>
              <a:t>If not signed in Excel, send two Block 1,2,3 one not signed in Excel and one signed in </a:t>
            </a:r>
            <a:r>
              <a:rPr lang="en-CA" sz="2000" dirty="0" smtClean="0"/>
              <a:t>PDF</a:t>
            </a:r>
          </a:p>
          <a:p>
            <a:r>
              <a:rPr lang="en-CA" sz="2000" dirty="0"/>
              <a:t>Block 4 and 5: DINs, </a:t>
            </a:r>
            <a:r>
              <a:rPr lang="en-CA" sz="2000" dirty="0" smtClean="0"/>
              <a:t>strength/unit, dosage </a:t>
            </a:r>
            <a:r>
              <a:rPr lang="en-CA" sz="2000" dirty="0"/>
              <a:t>form and generic names are reported as on the templates</a:t>
            </a:r>
          </a:p>
          <a:p>
            <a:r>
              <a:rPr lang="en-CA" sz="2000" dirty="0" smtClean="0"/>
              <a:t>Block 4 and 5: </a:t>
            </a:r>
            <a:r>
              <a:rPr lang="en-CA" sz="2000" u="sng" dirty="0" smtClean="0"/>
              <a:t>Absolutely no combination</a:t>
            </a:r>
            <a:r>
              <a:rPr lang="en-CA" sz="2000" dirty="0" smtClean="0"/>
              <a:t> - zero revenues with zero Number of Packages Sold - to indicate no sales.  Please write it in e-mail accompanying Form 2.</a:t>
            </a:r>
            <a:endParaRPr lang="en-CA" sz="2000" dirty="0"/>
          </a:p>
          <a:p>
            <a:r>
              <a:rPr lang="en-CA" sz="2000" dirty="0"/>
              <a:t>Completed Form 2 is uploaded via new PMPRB Online Filing </a:t>
            </a:r>
            <a:r>
              <a:rPr lang="en-CA" sz="2000" dirty="0" smtClean="0"/>
              <a:t>Tool.</a:t>
            </a: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38</a:t>
            </a:fld>
            <a:endParaRPr lang="en-US">
              <a:solidFill>
                <a:srgbClr val="003366"/>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 y="1016223"/>
            <a:ext cx="8139113"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1567297"/>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764" y="1916832"/>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2276872"/>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2636912"/>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3046859"/>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3694931"/>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4343003"/>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5351115"/>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5711155"/>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1196752"/>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731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1066800"/>
          </a:xfrm>
        </p:spPr>
        <p:txBody>
          <a:bodyPr/>
          <a:lstStyle/>
          <a:p>
            <a:pPr algn="ctr"/>
            <a:r>
              <a:rPr lang="en-CA" u="sng" dirty="0" smtClean="0"/>
              <a:t>What Must be Emailed into the Compliance Inbox?</a:t>
            </a:r>
            <a:endParaRPr lang="en-CA" u="sng" dirty="0"/>
          </a:p>
        </p:txBody>
      </p:sp>
      <p:sp>
        <p:nvSpPr>
          <p:cNvPr id="3" name="Content Placeholder 2"/>
          <p:cNvSpPr>
            <a:spLocks noGrp="1"/>
          </p:cNvSpPr>
          <p:nvPr>
            <p:ph idx="1"/>
          </p:nvPr>
        </p:nvSpPr>
        <p:spPr>
          <a:xfrm>
            <a:off x="1066800" y="1447800"/>
            <a:ext cx="7848600" cy="4572000"/>
          </a:xfrm>
        </p:spPr>
        <p:txBody>
          <a:bodyPr/>
          <a:lstStyle/>
          <a:p>
            <a:r>
              <a:rPr lang="en-CA" dirty="0" smtClean="0"/>
              <a:t>Form 1s (original and amended)</a:t>
            </a:r>
          </a:p>
          <a:p>
            <a:r>
              <a:rPr lang="en-CA" dirty="0" smtClean="0"/>
              <a:t>Product monographs and draft product monographs</a:t>
            </a:r>
          </a:p>
          <a:p>
            <a:r>
              <a:rPr lang="en-CA" dirty="0" smtClean="0"/>
              <a:t>Form 2 amendments</a:t>
            </a:r>
          </a:p>
          <a:p>
            <a:r>
              <a:rPr lang="en-CA" dirty="0" smtClean="0"/>
              <a:t>Form 2s for previous period filing (anything before 2014-2)</a:t>
            </a:r>
          </a:p>
          <a:p>
            <a:r>
              <a:rPr lang="en-CA" dirty="0" smtClean="0"/>
              <a:t>Section 82 (notification of intent to sell, first day of sales)</a:t>
            </a:r>
          </a:p>
          <a:p>
            <a:r>
              <a:rPr lang="en-CA" dirty="0" smtClean="0"/>
              <a:t>Form 3s</a:t>
            </a: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39</a:t>
            </a:fld>
            <a:endParaRPr lang="en-US">
              <a:solidFill>
                <a:srgbClr val="003366"/>
              </a:solidFill>
            </a:endParaRPr>
          </a:p>
        </p:txBody>
      </p:sp>
    </p:spTree>
    <p:extLst>
      <p:ext uri="{BB962C8B-B14F-4D97-AF65-F5344CB8AC3E}">
        <p14:creationId xmlns:p14="http://schemas.microsoft.com/office/powerpoint/2010/main" val="352577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475656" y="2819400"/>
            <a:ext cx="7363544" cy="2438400"/>
          </a:xfrm>
        </p:spPr>
        <p:txBody>
          <a:bodyPr lIns="0" tIns="0" rIns="0" bIns="0"/>
          <a:lstStyle/>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dirty="0" smtClean="0"/>
          </a:p>
          <a:p>
            <a:pPr eaLnBrk="1" hangingPunct="1">
              <a:buFont typeface="Wingdings" pitchFamily="-60" charset="2"/>
              <a:buNone/>
            </a:pPr>
            <a:endParaRPr lang="en-CA" sz="2400" dirty="0" smtClean="0"/>
          </a:p>
          <a:p>
            <a:pPr eaLnBrk="1" hangingPunct="1">
              <a:buFont typeface="Wingdings" pitchFamily="-60" charset="2"/>
              <a:buNone/>
            </a:pPr>
            <a:r>
              <a:rPr lang="en-CA" sz="2400" b="1" dirty="0" smtClean="0">
                <a:solidFill>
                  <a:schemeClr val="tx1">
                    <a:lumMod val="60000"/>
                    <a:lumOff val="40000"/>
                  </a:schemeClr>
                </a:solidFill>
              </a:rPr>
              <a:t>Jeff Biggs, Manager, Policy Development</a:t>
            </a:r>
          </a:p>
          <a:p>
            <a:pPr eaLnBrk="1" hangingPunct="1">
              <a:buFont typeface="Wingdings" pitchFamily="-60" charset="2"/>
              <a:buNone/>
            </a:pPr>
            <a:r>
              <a:rPr lang="en-CA" sz="2400" b="1" dirty="0" smtClean="0"/>
              <a:t>	</a:t>
            </a:r>
          </a:p>
          <a:p>
            <a:pPr eaLnBrk="1" hangingPunct="1">
              <a:buFont typeface="Wingdings" pitchFamily="-60" charset="2"/>
              <a:buNone/>
            </a:pPr>
            <a:endParaRPr lang="en-CA" sz="2000" dirty="0"/>
          </a:p>
        </p:txBody>
      </p:sp>
      <p:sp>
        <p:nvSpPr>
          <p:cNvPr id="15362" name="AutoShape 2"/>
          <p:cNvSpPr>
            <a:spLocks noGrp="1" noChangeArrowheads="1"/>
          </p:cNvSpPr>
          <p:nvPr>
            <p:ph type="ctrTitle" sz="quarter"/>
          </p:nvPr>
        </p:nvSpPr>
        <p:spPr>
          <a:xfrm>
            <a:off x="1475656" y="2225675"/>
            <a:ext cx="7247657" cy="1660525"/>
          </a:xfrm>
        </p:spPr>
        <p:txBody>
          <a:bodyPr anchor="ctr"/>
          <a:lstStyle/>
          <a:p>
            <a:pPr algn="ctr" eaLnBrk="1" hangingPunct="1"/>
            <a:r>
              <a:rPr lang="en-US" sz="3600" i="1" dirty="0" smtClean="0">
                <a:solidFill>
                  <a:schemeClr val="tx1"/>
                </a:solidFill>
              </a:rPr>
              <a:t>Patented Medicine Prices Review Board</a:t>
            </a:r>
            <a:br>
              <a:rPr lang="en-US" sz="3600" i="1" dirty="0" smtClean="0">
                <a:solidFill>
                  <a:schemeClr val="tx1"/>
                </a:solidFill>
              </a:rPr>
            </a:br>
            <a:r>
              <a:rPr lang="en-US" sz="3600" i="1" dirty="0" smtClean="0">
                <a:solidFill>
                  <a:schemeClr val="tx1"/>
                </a:solidFill>
              </a:rPr>
              <a:t/>
            </a:r>
            <a:br>
              <a:rPr lang="en-US" sz="3600" i="1" dirty="0" smtClean="0">
                <a:solidFill>
                  <a:schemeClr val="tx1"/>
                </a:solidFill>
              </a:rPr>
            </a:br>
            <a:r>
              <a:rPr lang="en-US" sz="3600" i="1" dirty="0" smtClean="0">
                <a:solidFill>
                  <a:schemeClr val="tx1"/>
                </a:solidFill>
              </a:rPr>
              <a:t>Form 3</a:t>
            </a:r>
          </a:p>
        </p:txBody>
      </p:sp>
    </p:spTree>
    <p:extLst>
      <p:ext uri="{BB962C8B-B14F-4D97-AF65-F5344CB8AC3E}">
        <p14:creationId xmlns:p14="http://schemas.microsoft.com/office/powerpoint/2010/main" val="1000972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475656" y="4158952"/>
            <a:ext cx="7363544" cy="1022648"/>
          </a:xfrm>
        </p:spPr>
        <p:txBody>
          <a:bodyPr lIns="0" tIns="0" rIns="0" bIns="0"/>
          <a:lstStyle/>
          <a:p>
            <a:pPr eaLnBrk="1" hangingPunct="1">
              <a:buFont typeface="Wingdings" pitchFamily="-60" charset="2"/>
              <a:buNone/>
            </a:pPr>
            <a:r>
              <a:rPr lang="en-CA" sz="2400" b="1" dirty="0" smtClean="0">
                <a:solidFill>
                  <a:schemeClr val="tx1">
                    <a:lumMod val="60000"/>
                    <a:lumOff val="40000"/>
                  </a:schemeClr>
                </a:solidFill>
              </a:rPr>
              <a:t>Tanya Potashnik, Director of Policy and Economic Analysis</a:t>
            </a:r>
          </a:p>
        </p:txBody>
      </p:sp>
      <p:sp>
        <p:nvSpPr>
          <p:cNvPr id="15362" name="AutoShape 2"/>
          <p:cNvSpPr>
            <a:spLocks noGrp="1" noChangeArrowheads="1"/>
          </p:cNvSpPr>
          <p:nvPr>
            <p:ph type="ctrTitle" sz="quarter"/>
          </p:nvPr>
        </p:nvSpPr>
        <p:spPr>
          <a:xfrm>
            <a:off x="1475656" y="2225675"/>
            <a:ext cx="7247657" cy="1660525"/>
          </a:xfrm>
        </p:spPr>
        <p:txBody>
          <a:bodyPr anchor="ctr"/>
          <a:lstStyle/>
          <a:p>
            <a:pPr algn="ctr" eaLnBrk="1" hangingPunct="1"/>
            <a:r>
              <a:rPr lang="en-US" sz="3600" i="1" dirty="0" smtClean="0">
                <a:solidFill>
                  <a:schemeClr val="tx1"/>
                </a:solidFill>
              </a:rPr>
              <a:t>Patented Medicine Prices Review Board</a:t>
            </a:r>
            <a:br>
              <a:rPr lang="en-US" sz="3600" i="1" dirty="0" smtClean="0">
                <a:solidFill>
                  <a:schemeClr val="tx1"/>
                </a:solidFill>
              </a:rPr>
            </a:br>
            <a:r>
              <a:rPr lang="en-US" sz="3600" i="1" dirty="0" smtClean="0">
                <a:solidFill>
                  <a:schemeClr val="tx1"/>
                </a:solidFill>
              </a:rPr>
              <a:t/>
            </a:r>
            <a:br>
              <a:rPr lang="en-US" sz="3600" i="1" dirty="0" smtClean="0">
                <a:solidFill>
                  <a:schemeClr val="tx1"/>
                </a:solidFill>
              </a:rPr>
            </a:br>
            <a:r>
              <a:rPr lang="en-US" sz="3600" i="1" dirty="0" smtClean="0">
                <a:solidFill>
                  <a:schemeClr val="tx1"/>
                </a:solidFill>
              </a:rPr>
              <a:t>Regulatory Amendments 2015</a:t>
            </a:r>
          </a:p>
        </p:txBody>
      </p:sp>
    </p:spTree>
    <p:extLst>
      <p:ext uri="{BB962C8B-B14F-4D97-AF65-F5344CB8AC3E}">
        <p14:creationId xmlns:p14="http://schemas.microsoft.com/office/powerpoint/2010/main" val="611507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62000"/>
            <a:ext cx="7848600" cy="1066800"/>
          </a:xfrm>
        </p:spPr>
        <p:txBody>
          <a:bodyPr/>
          <a:lstStyle/>
          <a:p>
            <a:r>
              <a:rPr lang="en-CA" dirty="0" smtClean="0"/>
              <a:t>Objectives and Outline</a:t>
            </a:r>
            <a:endParaRPr lang="en-CA" dirty="0"/>
          </a:p>
        </p:txBody>
      </p:sp>
      <p:sp>
        <p:nvSpPr>
          <p:cNvPr id="3" name="Content Placeholder 2"/>
          <p:cNvSpPr>
            <a:spLocks noGrp="1"/>
          </p:cNvSpPr>
          <p:nvPr>
            <p:ph idx="1"/>
          </p:nvPr>
        </p:nvSpPr>
        <p:spPr>
          <a:xfrm>
            <a:off x="1043608" y="1268760"/>
            <a:ext cx="7848600" cy="4114800"/>
          </a:xfrm>
        </p:spPr>
        <p:txBody>
          <a:bodyPr/>
          <a:lstStyle/>
          <a:p>
            <a:r>
              <a:rPr lang="en-CA" b="0" dirty="0"/>
              <a:t>To inform stakeholders of the progress made to date on proposed amendments to the Patented Medicines Regulations to decrease the frequency of filing requirements.</a:t>
            </a:r>
          </a:p>
          <a:p>
            <a:pPr marL="0" indent="0">
              <a:buFont typeface="Wingdings" pitchFamily="-60" charset="2"/>
              <a:buNone/>
            </a:pPr>
            <a:endParaRPr lang="en-CA" b="0" dirty="0"/>
          </a:p>
          <a:p>
            <a:r>
              <a:rPr lang="en-CA" b="0" dirty="0"/>
              <a:t>To solicit stakeholder feedback on the proposed amendments and respond to questions. </a:t>
            </a:r>
            <a:endParaRPr lang="en-CA" b="0" dirty="0" smtClean="0"/>
          </a:p>
          <a:p>
            <a:endParaRPr lang="en-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41</a:t>
            </a:fld>
            <a:endParaRPr lang="en-US">
              <a:solidFill>
                <a:srgbClr val="003366"/>
              </a:solidFill>
            </a:endParaRPr>
          </a:p>
        </p:txBody>
      </p:sp>
    </p:spTree>
    <p:extLst>
      <p:ext uri="{BB962C8B-B14F-4D97-AF65-F5344CB8AC3E}">
        <p14:creationId xmlns:p14="http://schemas.microsoft.com/office/powerpoint/2010/main" val="3824097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399" y="562000"/>
            <a:ext cx="7848600" cy="1066800"/>
          </a:xfrm>
        </p:spPr>
        <p:txBody>
          <a:bodyPr/>
          <a:lstStyle/>
          <a:p>
            <a:r>
              <a:rPr lang="en-CA" dirty="0" smtClean="0"/>
              <a:t>Context for the Proposed Amendments</a:t>
            </a:r>
            <a:endParaRPr lang="en-CA" dirty="0"/>
          </a:p>
        </p:txBody>
      </p:sp>
      <p:sp>
        <p:nvSpPr>
          <p:cNvPr id="5" name="Content Placeholder 4"/>
          <p:cNvSpPr>
            <a:spLocks noGrp="1"/>
          </p:cNvSpPr>
          <p:nvPr>
            <p:ph idx="1"/>
          </p:nvPr>
        </p:nvSpPr>
        <p:spPr>
          <a:xfrm>
            <a:off x="1043608" y="1268760"/>
            <a:ext cx="7848600" cy="4114800"/>
          </a:xfrm>
        </p:spPr>
        <p:txBody>
          <a:bodyPr/>
          <a:lstStyle/>
          <a:p>
            <a:r>
              <a:rPr lang="en-CA" b="0" dirty="0" smtClean="0"/>
              <a:t>In the spirit of the Government’s Red Tape Reduction Plan and Economic Action Plan, the PMPRB has committed to examining its price review process to identify ways to reduce the regulatory burden on patentees and increase efficiency without adversely affecting its mandate to protect consumers.</a:t>
            </a:r>
          </a:p>
          <a:p>
            <a:r>
              <a:rPr lang="en-CA" b="0" dirty="0" smtClean="0"/>
              <a:t>The Board consulted stakeholders in a Notice and Comment issued May 2013 on two priority initiatives to amend the CPI-Adjustment Methodology (completed) and decreasing the frequency of filing requirements of patentees (on-going).</a:t>
            </a:r>
          </a:p>
          <a:p>
            <a:r>
              <a:rPr lang="en-CA" b="0" dirty="0" smtClean="0"/>
              <a:t>12 stakeholders provided submissions.</a:t>
            </a:r>
          </a:p>
          <a:p>
            <a:r>
              <a:rPr lang="en-CA" b="0" dirty="0" smtClean="0"/>
              <a:t>Feedback on both proposals was generally supportive.</a:t>
            </a:r>
            <a:r>
              <a:rPr lang="en-CA" dirty="0" smtClean="0"/>
              <a:t> </a:t>
            </a: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42</a:t>
            </a:fld>
            <a:endParaRPr lang="en-US">
              <a:solidFill>
                <a:srgbClr val="003366"/>
              </a:solidFill>
            </a:endParaRPr>
          </a:p>
        </p:txBody>
      </p:sp>
    </p:spTree>
    <p:extLst>
      <p:ext uri="{BB962C8B-B14F-4D97-AF65-F5344CB8AC3E}">
        <p14:creationId xmlns:p14="http://schemas.microsoft.com/office/powerpoint/2010/main" val="1290785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848600" cy="1066800"/>
          </a:xfrm>
        </p:spPr>
        <p:txBody>
          <a:bodyPr/>
          <a:lstStyle/>
          <a:p>
            <a:r>
              <a:rPr lang="en-CA" dirty="0" smtClean="0"/>
              <a:t>Proposed Regulatory Amendments</a:t>
            </a:r>
            <a:endParaRPr lang="en-CA" dirty="0"/>
          </a:p>
        </p:txBody>
      </p:sp>
      <p:sp>
        <p:nvSpPr>
          <p:cNvPr id="3" name="Content Placeholder 2"/>
          <p:cNvSpPr>
            <a:spLocks noGrp="1"/>
          </p:cNvSpPr>
          <p:nvPr>
            <p:ph idx="1"/>
          </p:nvPr>
        </p:nvSpPr>
        <p:spPr>
          <a:xfrm>
            <a:off x="1043608" y="1268760"/>
            <a:ext cx="7848600" cy="4114800"/>
          </a:xfrm>
        </p:spPr>
        <p:txBody>
          <a:bodyPr/>
          <a:lstStyle/>
          <a:p>
            <a:r>
              <a:rPr lang="en-CA" b="0" dirty="0" smtClean="0"/>
              <a:t>Eliminate the requirement on patentees to provide a Form 2 to the PMPRB for new patented medicines within 30 days of first sale and, for existing patented medicines, semi-annually.</a:t>
            </a:r>
          </a:p>
          <a:p>
            <a:pPr marL="0" indent="0">
              <a:buNone/>
            </a:pPr>
            <a:endParaRPr lang="en-CA" b="0" dirty="0" smtClean="0"/>
          </a:p>
          <a:p>
            <a:r>
              <a:rPr lang="en-CA" b="0" dirty="0" smtClean="0"/>
              <a:t>Minor amendment to Form 1 to require patentees to include publicly available ex-factory price in Canada on the date of first sale. </a:t>
            </a:r>
            <a:endParaRPr lang="en-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43</a:t>
            </a:fld>
            <a:endParaRPr lang="en-US">
              <a:solidFill>
                <a:srgbClr val="003366"/>
              </a:solidFill>
            </a:endParaRPr>
          </a:p>
        </p:txBody>
      </p:sp>
    </p:spTree>
    <p:extLst>
      <p:ext uri="{BB962C8B-B14F-4D97-AF65-F5344CB8AC3E}">
        <p14:creationId xmlns:p14="http://schemas.microsoft.com/office/powerpoint/2010/main" val="70317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848600" cy="1066800"/>
          </a:xfrm>
        </p:spPr>
        <p:txBody>
          <a:bodyPr/>
          <a:lstStyle/>
          <a:p>
            <a:pPr algn="ctr"/>
            <a:r>
              <a:rPr lang="en-CA" sz="2800" dirty="0" smtClean="0"/>
              <a:t>Question #1:  </a:t>
            </a:r>
            <a:br>
              <a:rPr lang="en-CA" sz="2800" dirty="0" smtClean="0"/>
            </a:br>
            <a:r>
              <a:rPr lang="en-CA" sz="2800" dirty="0"/>
              <a:t/>
            </a:r>
            <a:br>
              <a:rPr lang="en-CA" sz="2800" dirty="0"/>
            </a:br>
            <a:r>
              <a:rPr lang="en-CA" sz="2800" dirty="0" smtClean="0"/>
              <a:t>How would these changes affect reporting and pricing ceiling calculations for new patented medicines? </a:t>
            </a:r>
            <a:endParaRPr lang="en-CA" sz="2800" dirty="0"/>
          </a:p>
        </p:txBody>
      </p:sp>
      <p:sp>
        <p:nvSpPr>
          <p:cNvPr id="3" name="Content Placeholder 2"/>
          <p:cNvSpPr>
            <a:spLocks noGrp="1"/>
          </p:cNvSpPr>
          <p:nvPr>
            <p:ph idx="1"/>
          </p:nvPr>
        </p:nvSpPr>
        <p:spPr>
          <a:xfrm>
            <a:off x="1115616" y="2204864"/>
            <a:ext cx="7848600" cy="4114800"/>
          </a:xfrm>
        </p:spPr>
        <p:txBody>
          <a:bodyPr/>
          <a:lstStyle/>
          <a:p>
            <a:r>
              <a:rPr lang="en-CA" sz="2000" b="0" dirty="0" smtClean="0"/>
              <a:t>For new patented medicines, Form 2 will no longer be required within 30 days of the first day of sales. </a:t>
            </a:r>
            <a:endParaRPr lang="en-CA" sz="2000" b="0" dirty="0"/>
          </a:p>
          <a:p>
            <a:pPr lvl="1"/>
            <a:r>
              <a:rPr lang="en-CA" sz="1800" b="0" dirty="0" smtClean="0"/>
              <a:t>Example:  Date of first sale (Mar 1, 2015).  </a:t>
            </a:r>
          </a:p>
          <a:p>
            <a:pPr lvl="1"/>
            <a:r>
              <a:rPr lang="en-CA" sz="1800" b="0" dirty="0" smtClean="0"/>
              <a:t>For 2015, submit Form 2 for Mar 1 to June 30 period, July 1-December 30 period.   </a:t>
            </a:r>
          </a:p>
          <a:p>
            <a:pPr lvl="1"/>
            <a:r>
              <a:rPr lang="en-CA" sz="1800" b="0" dirty="0" smtClean="0"/>
              <a:t>For 2016, submit Form 2 for Jan 1-Dec 30 period.</a:t>
            </a:r>
          </a:p>
          <a:p>
            <a:endParaRPr lang="en-CA" sz="2000" b="0" dirty="0" smtClean="0"/>
          </a:p>
          <a:p>
            <a:r>
              <a:rPr lang="en-CA" sz="2000" b="0" dirty="0" smtClean="0"/>
              <a:t>In terms of ceiling prices for new patented medicines, introductory benchmark prices and price tests are not affected (these methodologies are treated in the </a:t>
            </a:r>
            <a:r>
              <a:rPr lang="en-CA" sz="2000" b="0" i="1" dirty="0" smtClean="0"/>
              <a:t>Guidelines</a:t>
            </a:r>
            <a:r>
              <a:rPr lang="en-CA" sz="2000" b="0" dirty="0" smtClean="0"/>
              <a:t> and are not affected by changes to the </a:t>
            </a:r>
            <a:r>
              <a:rPr lang="en-CA" sz="2000" b="0" i="1" dirty="0" smtClean="0"/>
              <a:t>Regulations</a:t>
            </a:r>
            <a:r>
              <a:rPr lang="en-CA" sz="2000" b="0" dirty="0" smtClean="0"/>
              <a:t>).</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44</a:t>
            </a:fld>
            <a:endParaRPr lang="en-US">
              <a:solidFill>
                <a:srgbClr val="003366"/>
              </a:solidFill>
            </a:endParaRPr>
          </a:p>
        </p:txBody>
      </p:sp>
    </p:spTree>
    <p:extLst>
      <p:ext uri="{BB962C8B-B14F-4D97-AF65-F5344CB8AC3E}">
        <p14:creationId xmlns:p14="http://schemas.microsoft.com/office/powerpoint/2010/main" val="1869163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848600" cy="1066800"/>
          </a:xfrm>
        </p:spPr>
        <p:txBody>
          <a:bodyPr/>
          <a:lstStyle/>
          <a:p>
            <a:pPr algn="ctr"/>
            <a:r>
              <a:rPr lang="en-CA" sz="2800" dirty="0" smtClean="0"/>
              <a:t>Question #2:</a:t>
            </a:r>
            <a:br>
              <a:rPr lang="en-CA" sz="2800" dirty="0" smtClean="0"/>
            </a:br>
            <a:r>
              <a:rPr lang="en-CA" sz="2800" dirty="0" smtClean="0"/>
              <a:t/>
            </a:r>
            <a:br>
              <a:rPr lang="en-CA" sz="2800" dirty="0" smtClean="0"/>
            </a:br>
            <a:r>
              <a:rPr lang="en-CA" sz="2800" dirty="0" smtClean="0"/>
              <a:t>Would eliminating the semi-annual filing of Form 2 cause patentees to have less warning of potential instances of excessive pricing?</a:t>
            </a:r>
            <a:endParaRPr lang="en-CA" sz="2800" u="sng" dirty="0"/>
          </a:p>
        </p:txBody>
      </p:sp>
      <p:sp>
        <p:nvSpPr>
          <p:cNvPr id="3" name="Content Placeholder 2"/>
          <p:cNvSpPr>
            <a:spLocks noGrp="1"/>
          </p:cNvSpPr>
          <p:nvPr>
            <p:ph idx="1"/>
          </p:nvPr>
        </p:nvSpPr>
        <p:spPr>
          <a:xfrm>
            <a:off x="1043608" y="2698576"/>
            <a:ext cx="7848600" cy="4114800"/>
          </a:xfrm>
        </p:spPr>
        <p:txBody>
          <a:bodyPr/>
          <a:lstStyle/>
          <a:p>
            <a:r>
              <a:rPr lang="en-CA" b="0" dirty="0" smtClean="0"/>
              <a:t>The PMPRB has studied the potential impact of the proposed regulatory amendment on the lead time available to patentees.</a:t>
            </a:r>
          </a:p>
          <a:p>
            <a:r>
              <a:rPr lang="en-CA" b="0" dirty="0" smtClean="0"/>
              <a:t>From 2007 to 2011, the information from semi-annual reporting could only have provided patentees with effective warning of potential excessive pricing for &lt;1% of patented medicines. </a:t>
            </a:r>
          </a:p>
          <a:p>
            <a:r>
              <a:rPr lang="en-CA" b="0" dirty="0" smtClean="0"/>
              <a:t>Nonetheless, the PMPRB will address this issue by providing patentees with an early warning tool in the Compliance Status Report (sent following review of previous year’s data).  </a:t>
            </a:r>
            <a:endParaRPr lang="en-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45</a:t>
            </a:fld>
            <a:endParaRPr lang="en-US">
              <a:solidFill>
                <a:srgbClr val="003366"/>
              </a:solidFill>
            </a:endParaRPr>
          </a:p>
        </p:txBody>
      </p:sp>
    </p:spTree>
    <p:extLst>
      <p:ext uri="{BB962C8B-B14F-4D97-AF65-F5344CB8AC3E}">
        <p14:creationId xmlns:p14="http://schemas.microsoft.com/office/powerpoint/2010/main" val="2873148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89992"/>
            <a:ext cx="7848600" cy="1066800"/>
          </a:xfrm>
        </p:spPr>
        <p:txBody>
          <a:bodyPr/>
          <a:lstStyle/>
          <a:p>
            <a:r>
              <a:rPr lang="en-CA" sz="3200" dirty="0" smtClean="0"/>
              <a:t>Steps in the Regulatory Development Process </a:t>
            </a:r>
            <a:br>
              <a:rPr lang="en-CA" sz="3200" dirty="0" smtClean="0"/>
            </a:br>
            <a:r>
              <a:rPr lang="en-CA" sz="3200" dirty="0" smtClean="0"/>
              <a:t>A.) Pre-Publication</a:t>
            </a:r>
            <a:r>
              <a:rPr lang="en-CA" sz="3200" dirty="0"/>
              <a:t> </a:t>
            </a:r>
          </a:p>
        </p:txBody>
      </p:sp>
      <p:sp>
        <p:nvSpPr>
          <p:cNvPr id="3" name="Content Placeholder 2"/>
          <p:cNvSpPr>
            <a:spLocks noGrp="1"/>
          </p:cNvSpPr>
          <p:nvPr>
            <p:ph idx="1"/>
          </p:nvPr>
        </p:nvSpPr>
        <p:spPr>
          <a:xfrm>
            <a:off x="1043608" y="1628800"/>
            <a:ext cx="8064896" cy="4114800"/>
          </a:xfrm>
        </p:spPr>
        <p:txBody>
          <a:bodyPr/>
          <a:lstStyle/>
          <a:p>
            <a:pPr marL="457200" indent="-457200">
              <a:buFont typeface="+mj-lt"/>
              <a:buAutoNum type="arabicPeriod"/>
            </a:pPr>
            <a:r>
              <a:rPr lang="en-CA" sz="2000" b="0" dirty="0" smtClean="0"/>
              <a:t>Triage to determine the level of impact of the regulatory proposal</a:t>
            </a:r>
          </a:p>
          <a:p>
            <a:pPr marL="457200" indent="-457200">
              <a:buFont typeface="+mj-lt"/>
              <a:buAutoNum type="arabicPeriod"/>
            </a:pPr>
            <a:r>
              <a:rPr lang="en-CA" sz="2000" b="0" dirty="0" smtClean="0"/>
              <a:t>Regulatory Impact Analysis Statement (RIAS)</a:t>
            </a:r>
          </a:p>
          <a:p>
            <a:pPr marL="457200" indent="-457200">
              <a:buFont typeface="+mj-lt"/>
              <a:buAutoNum type="arabicPeriod"/>
            </a:pPr>
            <a:r>
              <a:rPr lang="en-CA" sz="2000" b="0" dirty="0" smtClean="0"/>
              <a:t>Regulation drafting</a:t>
            </a:r>
          </a:p>
          <a:p>
            <a:pPr marL="457200" indent="-457200">
              <a:buFont typeface="+mj-lt"/>
              <a:buAutoNum type="arabicPeriod"/>
            </a:pPr>
            <a:r>
              <a:rPr lang="en-CA" sz="2000" b="0" dirty="0" smtClean="0"/>
              <a:t>Ministerial approval of regulatory package</a:t>
            </a:r>
          </a:p>
          <a:p>
            <a:pPr marL="457200" indent="-457200">
              <a:buFont typeface="+mj-lt"/>
              <a:buAutoNum type="arabicPeriod"/>
            </a:pPr>
            <a:r>
              <a:rPr lang="en-CA" sz="2000" b="0" dirty="0" smtClean="0"/>
              <a:t>Regulatory package to be sent to Privy Council Office</a:t>
            </a:r>
          </a:p>
          <a:p>
            <a:pPr marL="457200" indent="-457200">
              <a:buFont typeface="+mj-lt"/>
              <a:buAutoNum type="arabicPeriod"/>
            </a:pPr>
            <a:r>
              <a:rPr lang="en-CA" sz="2000" b="0" dirty="0" smtClean="0"/>
              <a:t>Treasury Board considers submission &amp; whether to approve for pre-publication</a:t>
            </a:r>
          </a:p>
          <a:p>
            <a:pPr marL="457200" indent="-457200">
              <a:buFont typeface="+mj-lt"/>
              <a:buAutoNum type="arabicPeriod"/>
            </a:pPr>
            <a:r>
              <a:rPr lang="en-CA" sz="2000" b="0" dirty="0" smtClean="0"/>
              <a:t>Pre-publish proposed regulation in </a:t>
            </a:r>
            <a:r>
              <a:rPr lang="en-CA" sz="2000" b="0" i="1" dirty="0" smtClean="0"/>
              <a:t>Canada Gazette </a:t>
            </a:r>
            <a:r>
              <a:rPr lang="en-CA" sz="2000" b="0" dirty="0" smtClean="0"/>
              <a:t>Part I (30 days to comment)</a:t>
            </a:r>
            <a:endParaRPr lang="en-CA" sz="200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46</a:t>
            </a:fld>
            <a:endParaRPr lang="en-US">
              <a:solidFill>
                <a:srgbClr val="003366"/>
              </a:solidFill>
            </a:endParaRPr>
          </a:p>
        </p:txBody>
      </p:sp>
    </p:spTree>
    <p:extLst>
      <p:ext uri="{BB962C8B-B14F-4D97-AF65-F5344CB8AC3E}">
        <p14:creationId xmlns:p14="http://schemas.microsoft.com/office/powerpoint/2010/main" val="926720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848600" cy="1066800"/>
          </a:xfrm>
        </p:spPr>
        <p:txBody>
          <a:bodyPr/>
          <a:lstStyle/>
          <a:p>
            <a:r>
              <a:rPr lang="en-CA" sz="3200" dirty="0" smtClean="0"/>
              <a:t>Steps in the Regulatory Development Process </a:t>
            </a:r>
            <a:br>
              <a:rPr lang="en-CA" sz="3200" dirty="0" smtClean="0"/>
            </a:br>
            <a:r>
              <a:rPr lang="en-CA" sz="3200" dirty="0" smtClean="0"/>
              <a:t>B.) Final Approval, Publication, and Registration</a:t>
            </a:r>
            <a:endParaRPr lang="en-CA" sz="3200" dirty="0"/>
          </a:p>
        </p:txBody>
      </p:sp>
      <p:sp>
        <p:nvSpPr>
          <p:cNvPr id="3" name="Content Placeholder 2"/>
          <p:cNvSpPr>
            <a:spLocks noGrp="1"/>
          </p:cNvSpPr>
          <p:nvPr>
            <p:ph idx="1"/>
          </p:nvPr>
        </p:nvSpPr>
        <p:spPr>
          <a:xfrm>
            <a:off x="1043608" y="1700808"/>
            <a:ext cx="7848600" cy="4114800"/>
          </a:xfrm>
        </p:spPr>
        <p:txBody>
          <a:bodyPr/>
          <a:lstStyle/>
          <a:p>
            <a:pPr marL="457200" indent="-457200">
              <a:buFont typeface="+mj-lt"/>
              <a:buAutoNum type="arabicPeriod"/>
            </a:pPr>
            <a:r>
              <a:rPr lang="en-CA" sz="2000" b="0" dirty="0" smtClean="0"/>
              <a:t>Review comments on draft regulation, revise, update RIAS as needed</a:t>
            </a:r>
          </a:p>
          <a:p>
            <a:pPr marL="457200" indent="-457200">
              <a:buFont typeface="+mj-lt"/>
              <a:buAutoNum type="arabicPeriod"/>
            </a:pPr>
            <a:r>
              <a:rPr lang="en-CA" sz="2000" b="0" dirty="0" smtClean="0"/>
              <a:t>Department of Justice examines proposed regulation and RIAS</a:t>
            </a:r>
          </a:p>
          <a:p>
            <a:pPr marL="457200" indent="-457200">
              <a:buFont typeface="+mj-lt"/>
              <a:buAutoNum type="arabicPeriod"/>
            </a:pPr>
            <a:r>
              <a:rPr lang="en-CA" sz="2000" b="0" dirty="0" smtClean="0"/>
              <a:t>Ministerial approval of regulatory package</a:t>
            </a:r>
          </a:p>
          <a:p>
            <a:pPr marL="457200" indent="-457200">
              <a:buFont typeface="+mj-lt"/>
              <a:buAutoNum type="arabicPeriod"/>
            </a:pPr>
            <a:r>
              <a:rPr lang="en-CA" sz="2000" b="0" dirty="0" smtClean="0"/>
              <a:t>Final regulatory submission to Privy Council Office</a:t>
            </a:r>
          </a:p>
          <a:p>
            <a:pPr marL="457200" indent="-457200">
              <a:buFont typeface="+mj-lt"/>
              <a:buAutoNum type="arabicPeriod"/>
            </a:pPr>
            <a:r>
              <a:rPr lang="en-CA" sz="2000" b="0" dirty="0" smtClean="0"/>
              <a:t>GIC (Treasury Board ministers advising the Governor General) considers the submission and decides whether to make the regulation</a:t>
            </a:r>
          </a:p>
          <a:p>
            <a:pPr marL="457200" indent="-457200">
              <a:buFont typeface="+mj-lt"/>
              <a:buAutoNum type="arabicPeriod"/>
            </a:pPr>
            <a:r>
              <a:rPr lang="en-CA" sz="2000" b="0" dirty="0" smtClean="0"/>
              <a:t>Register and publish regulations in Canada Gazette, Part II</a:t>
            </a:r>
          </a:p>
          <a:p>
            <a:pPr marL="457200" indent="-457200">
              <a:buFont typeface="+mj-lt"/>
              <a:buAutoNum type="arabicPeriod"/>
            </a:pPr>
            <a:r>
              <a:rPr lang="en-CA" sz="2000" b="0" dirty="0" smtClean="0"/>
              <a:t>Review by the Standing Joint Committee for the Scrutiny of Regulations </a:t>
            </a:r>
            <a:endParaRPr lang="en-CA" sz="200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47</a:t>
            </a:fld>
            <a:endParaRPr lang="en-US">
              <a:solidFill>
                <a:srgbClr val="003366"/>
              </a:solidFill>
            </a:endParaRPr>
          </a:p>
        </p:txBody>
      </p:sp>
    </p:spTree>
    <p:extLst>
      <p:ext uri="{BB962C8B-B14F-4D97-AF65-F5344CB8AC3E}">
        <p14:creationId xmlns:p14="http://schemas.microsoft.com/office/powerpoint/2010/main" val="1977152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67794"/>
            <a:ext cx="7848600" cy="1066800"/>
          </a:xfrm>
        </p:spPr>
        <p:txBody>
          <a:bodyPr/>
          <a:lstStyle/>
          <a:p>
            <a:r>
              <a:rPr lang="en-CA" dirty="0" smtClean="0"/>
              <a:t>Next Steps</a:t>
            </a:r>
            <a:endParaRPr lang="en-CA" dirty="0"/>
          </a:p>
        </p:txBody>
      </p:sp>
      <p:sp>
        <p:nvSpPr>
          <p:cNvPr id="3" name="Content Placeholder 2"/>
          <p:cNvSpPr>
            <a:spLocks noGrp="1"/>
          </p:cNvSpPr>
          <p:nvPr>
            <p:ph idx="1"/>
          </p:nvPr>
        </p:nvSpPr>
        <p:spPr>
          <a:xfrm>
            <a:off x="1043608" y="1268760"/>
            <a:ext cx="7848600" cy="4114800"/>
          </a:xfrm>
        </p:spPr>
        <p:txBody>
          <a:bodyPr/>
          <a:lstStyle/>
          <a:p>
            <a:r>
              <a:rPr lang="en-CA" b="0" dirty="0" smtClean="0"/>
              <a:t>Proposed regulatory amendment package is currently at the Minister’s Office (Health Canada)  </a:t>
            </a:r>
          </a:p>
          <a:p>
            <a:r>
              <a:rPr lang="en-CA" b="0" dirty="0" smtClean="0"/>
              <a:t>Once it is signed by the Minister, it will be sent over to the Privy Council’s Office so that it can be approved at the next available Treasury Board meeting </a:t>
            </a:r>
          </a:p>
          <a:p>
            <a:r>
              <a:rPr lang="en-CA" b="0" dirty="0" smtClean="0"/>
              <a:t>Targeted date of Ministerial sign-off:  Early January 2015</a:t>
            </a:r>
          </a:p>
          <a:p>
            <a:r>
              <a:rPr lang="en-CA" b="0" dirty="0" smtClean="0"/>
              <a:t>Targeting the first Treasury Board meeting of 2015:  late January 2015.</a:t>
            </a:r>
          </a:p>
          <a:p>
            <a:r>
              <a:rPr lang="en-CA" b="0" dirty="0" smtClean="0"/>
              <a:t>Once Treasury Board approves the proposed regulatory amendment package, it can be submitted for Pre-publication in Canada Gazette, Part I. </a:t>
            </a:r>
          </a:p>
          <a:p>
            <a:pPr marL="0" indent="0">
              <a:buNone/>
            </a:pP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48</a:t>
            </a:fld>
            <a:endParaRPr lang="en-US">
              <a:solidFill>
                <a:srgbClr val="003366"/>
              </a:solidFill>
            </a:endParaRPr>
          </a:p>
        </p:txBody>
      </p:sp>
    </p:spTree>
    <p:extLst>
      <p:ext uri="{BB962C8B-B14F-4D97-AF65-F5344CB8AC3E}">
        <p14:creationId xmlns:p14="http://schemas.microsoft.com/office/powerpoint/2010/main" val="19407610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848600" cy="1066800"/>
          </a:xfrm>
        </p:spPr>
        <p:txBody>
          <a:bodyPr/>
          <a:lstStyle/>
          <a:p>
            <a:r>
              <a:rPr lang="en-CA" dirty="0" smtClean="0"/>
              <a:t>Next Steps</a:t>
            </a:r>
            <a:endParaRPr lang="en-CA" dirty="0"/>
          </a:p>
        </p:txBody>
      </p:sp>
      <p:sp>
        <p:nvSpPr>
          <p:cNvPr id="3" name="Content Placeholder 2"/>
          <p:cNvSpPr>
            <a:spLocks noGrp="1"/>
          </p:cNvSpPr>
          <p:nvPr>
            <p:ph idx="1"/>
          </p:nvPr>
        </p:nvSpPr>
        <p:spPr>
          <a:xfrm>
            <a:off x="1043608" y="1268760"/>
            <a:ext cx="7848600" cy="4114800"/>
          </a:xfrm>
        </p:spPr>
        <p:txBody>
          <a:bodyPr/>
          <a:lstStyle/>
          <a:p>
            <a:r>
              <a:rPr lang="en-CA" b="0" dirty="0" smtClean="0"/>
              <a:t>Targeting pre-publication of proposed regulatory amendments in Canada Gazette, Part I in February 2015</a:t>
            </a:r>
          </a:p>
          <a:p>
            <a:r>
              <a:rPr lang="en-CA" b="0" dirty="0" smtClean="0"/>
              <a:t>30 day comment period</a:t>
            </a:r>
          </a:p>
          <a:p>
            <a:r>
              <a:rPr lang="en-CA" b="0" dirty="0" smtClean="0"/>
              <a:t>Following publication, the Board will invite comments from stakeholders by posting the proposed Regulations on its website and notifying its e-subscribers accordingly and publishing an article in the </a:t>
            </a:r>
            <a:r>
              <a:rPr lang="en-CA" b="0" dirty="0" err="1" smtClean="0"/>
              <a:t>NEWSletter</a:t>
            </a:r>
            <a:endParaRPr lang="en-CA" b="0" dirty="0" smtClean="0"/>
          </a:p>
          <a:p>
            <a:r>
              <a:rPr lang="en-CA" b="0" dirty="0" smtClean="0"/>
              <a:t>Targeting final approval of proposed regulation and registration and publication of proposed regulations in Canada Gazette, Part II for Fall, 2015</a:t>
            </a:r>
          </a:p>
          <a:p>
            <a:r>
              <a:rPr lang="en-CA" b="0" dirty="0" smtClean="0"/>
              <a:t>Targeting implementation of proposed regulation for 2016 </a:t>
            </a:r>
          </a:p>
          <a:p>
            <a:endParaRPr lang="en-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49</a:t>
            </a:fld>
            <a:endParaRPr lang="en-US">
              <a:solidFill>
                <a:srgbClr val="003366"/>
              </a:solidFill>
            </a:endParaRPr>
          </a:p>
        </p:txBody>
      </p:sp>
    </p:spTree>
    <p:extLst>
      <p:ext uri="{BB962C8B-B14F-4D97-AF65-F5344CB8AC3E}">
        <p14:creationId xmlns:p14="http://schemas.microsoft.com/office/powerpoint/2010/main" val="8592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288" y="562000"/>
            <a:ext cx="7848600" cy="1066800"/>
          </a:xfrm>
        </p:spPr>
        <p:txBody>
          <a:bodyPr/>
          <a:lstStyle/>
          <a:p>
            <a:r>
              <a:rPr lang="en-CA" dirty="0" smtClean="0"/>
              <a:t>Objectives</a:t>
            </a:r>
            <a:endParaRPr lang="en-CA" dirty="0"/>
          </a:p>
        </p:txBody>
      </p:sp>
      <p:sp>
        <p:nvSpPr>
          <p:cNvPr id="5" name="Content Placeholder 4"/>
          <p:cNvSpPr>
            <a:spLocks noGrp="1"/>
          </p:cNvSpPr>
          <p:nvPr>
            <p:ph idx="1"/>
          </p:nvPr>
        </p:nvSpPr>
        <p:spPr>
          <a:xfrm>
            <a:off x="1042624" y="1268760"/>
            <a:ext cx="7848600" cy="4114800"/>
          </a:xfrm>
        </p:spPr>
        <p:txBody>
          <a:bodyPr/>
          <a:lstStyle/>
          <a:p>
            <a:r>
              <a:rPr lang="en-CA" b="0" dirty="0" smtClean="0"/>
              <a:t>To provide information on how to submit Form 3.</a:t>
            </a:r>
          </a:p>
          <a:p>
            <a:endParaRPr lang="en-CA" b="0" dirty="0" smtClean="0"/>
          </a:p>
          <a:p>
            <a:r>
              <a:rPr lang="en-CA" b="0" dirty="0" smtClean="0"/>
              <a:t>More about Form 3 filing requirements </a:t>
            </a:r>
            <a:r>
              <a:rPr lang="en-CA" b="0" dirty="0"/>
              <a:t>and </a:t>
            </a:r>
            <a:r>
              <a:rPr lang="en-CA" b="0" dirty="0" smtClean="0"/>
              <a:t>deadlines can </a:t>
            </a:r>
            <a:r>
              <a:rPr lang="en-CA" b="0" dirty="0"/>
              <a:t>be found </a:t>
            </a:r>
            <a:r>
              <a:rPr lang="en-CA" b="0" dirty="0" smtClean="0"/>
              <a:t>in the Patentee’s </a:t>
            </a:r>
            <a:r>
              <a:rPr lang="en-CA" b="0" dirty="0"/>
              <a:t>Guide to Reporting </a:t>
            </a:r>
            <a:r>
              <a:rPr lang="en-CA" b="0" dirty="0" smtClean="0"/>
              <a:t>(</a:t>
            </a:r>
            <a:r>
              <a:rPr lang="en-CA" b="0" dirty="0" smtClean="0">
                <a:hlinkClick r:id="rId2"/>
              </a:rPr>
              <a:t>http</a:t>
            </a:r>
            <a:r>
              <a:rPr lang="en-CA" b="0" dirty="0">
                <a:hlinkClick r:id="rId2"/>
              </a:rPr>
              <a:t>://</a:t>
            </a:r>
            <a:r>
              <a:rPr lang="en-CA" b="0" dirty="0" smtClean="0">
                <a:hlinkClick r:id="rId2"/>
              </a:rPr>
              <a:t>www.pmprb-cepmb.gc.ca/view.asp?ccid=523#816</a:t>
            </a:r>
            <a:r>
              <a:rPr lang="en-CA" b="0" dirty="0" smtClean="0"/>
              <a:t>). </a:t>
            </a:r>
          </a:p>
          <a:p>
            <a:pPr marL="0" indent="0">
              <a:buNone/>
            </a:pPr>
            <a:endParaRPr lang="en-CA" b="0" dirty="0" smtClean="0"/>
          </a:p>
          <a:p>
            <a:pPr marL="0" indent="0">
              <a:buNone/>
            </a:pPr>
            <a:endParaRPr lang="en-CA" sz="160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a:t>
            </a:fld>
            <a:endParaRPr lang="en-US">
              <a:solidFill>
                <a:srgbClr val="003366"/>
              </a:solidFill>
            </a:endParaRPr>
          </a:p>
        </p:txBody>
      </p:sp>
    </p:spTree>
    <p:extLst>
      <p:ext uri="{BB962C8B-B14F-4D97-AF65-F5344CB8AC3E}">
        <p14:creationId xmlns:p14="http://schemas.microsoft.com/office/powerpoint/2010/main" val="10901286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848600" cy="1066800"/>
          </a:xfrm>
        </p:spPr>
        <p:txBody>
          <a:bodyPr/>
          <a:lstStyle/>
          <a:p>
            <a:r>
              <a:rPr lang="en-CA" dirty="0" smtClean="0"/>
              <a:t>Proposed Regulatory Amendments</a:t>
            </a:r>
            <a:endParaRPr lang="en-CA" dirty="0"/>
          </a:p>
        </p:txBody>
      </p:sp>
      <p:sp>
        <p:nvSpPr>
          <p:cNvPr id="3" name="Content Placeholder 2"/>
          <p:cNvSpPr>
            <a:spLocks noGrp="1"/>
          </p:cNvSpPr>
          <p:nvPr>
            <p:ph idx="1"/>
          </p:nvPr>
        </p:nvSpPr>
        <p:spPr>
          <a:xfrm>
            <a:off x="1043608" y="1268760"/>
            <a:ext cx="7848600" cy="4114800"/>
          </a:xfrm>
        </p:spPr>
        <p:txBody>
          <a:bodyPr/>
          <a:lstStyle/>
          <a:p>
            <a:r>
              <a:rPr lang="en-CA" b="0" dirty="0" smtClean="0"/>
              <a:t>Questions?</a:t>
            </a:r>
          </a:p>
          <a:p>
            <a:r>
              <a:rPr lang="en-CA" b="0" dirty="0" smtClean="0"/>
              <a:t>Comments?</a:t>
            </a:r>
            <a:endParaRPr lang="en-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50</a:t>
            </a:fld>
            <a:endParaRPr lang="en-US">
              <a:solidFill>
                <a:srgbClr val="003366"/>
              </a:solidFill>
            </a:endParaRPr>
          </a:p>
        </p:txBody>
      </p:sp>
    </p:spTree>
    <p:extLst>
      <p:ext uri="{BB962C8B-B14F-4D97-AF65-F5344CB8AC3E}">
        <p14:creationId xmlns:p14="http://schemas.microsoft.com/office/powerpoint/2010/main" val="24282552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447800" y="3124200"/>
            <a:ext cx="7363544" cy="2438400"/>
          </a:xfrm>
        </p:spPr>
        <p:txBody>
          <a:bodyPr lIns="0" tIns="0" rIns="0" bIns="0"/>
          <a:lstStyle/>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dirty="0" smtClean="0"/>
          </a:p>
          <a:p>
            <a:pPr eaLnBrk="1" hangingPunct="1">
              <a:buFont typeface="Wingdings" pitchFamily="-60" charset="2"/>
              <a:buNone/>
            </a:pPr>
            <a:endParaRPr lang="en-CA" sz="2400" dirty="0" smtClean="0"/>
          </a:p>
          <a:p>
            <a:pPr eaLnBrk="1" hangingPunct="1">
              <a:buFont typeface="Wingdings" pitchFamily="-60" charset="2"/>
              <a:buNone/>
            </a:pPr>
            <a:r>
              <a:rPr lang="en-CA" sz="2400" b="1" dirty="0" smtClean="0">
                <a:solidFill>
                  <a:schemeClr val="tx1">
                    <a:lumMod val="60000"/>
                    <a:lumOff val="40000"/>
                  </a:schemeClr>
                </a:solidFill>
              </a:rPr>
              <a:t>Jeff Biggs, Manager, Policy Development</a:t>
            </a:r>
          </a:p>
          <a:p>
            <a:pPr eaLnBrk="1" hangingPunct="1">
              <a:buFont typeface="Wingdings" pitchFamily="-60" charset="2"/>
              <a:buNone/>
            </a:pPr>
            <a:r>
              <a:rPr lang="en-CA" sz="2400" b="1" dirty="0" smtClean="0">
                <a:solidFill>
                  <a:schemeClr val="tx1">
                    <a:lumMod val="60000"/>
                    <a:lumOff val="40000"/>
                  </a:schemeClr>
                </a:solidFill>
              </a:rPr>
              <a:t>	</a:t>
            </a:r>
          </a:p>
          <a:p>
            <a:pPr eaLnBrk="1" hangingPunct="1">
              <a:buFont typeface="Wingdings" pitchFamily="-60" charset="2"/>
              <a:buNone/>
            </a:pPr>
            <a:endParaRPr lang="en-CA" sz="2000" dirty="0"/>
          </a:p>
        </p:txBody>
      </p:sp>
      <p:sp>
        <p:nvSpPr>
          <p:cNvPr id="15362" name="AutoShape 2"/>
          <p:cNvSpPr>
            <a:spLocks noGrp="1" noChangeArrowheads="1"/>
          </p:cNvSpPr>
          <p:nvPr>
            <p:ph type="ctrTitle" sz="quarter"/>
          </p:nvPr>
        </p:nvSpPr>
        <p:spPr>
          <a:xfrm>
            <a:off x="1475656" y="2225675"/>
            <a:ext cx="7247657" cy="1660525"/>
          </a:xfrm>
        </p:spPr>
        <p:txBody>
          <a:bodyPr anchor="ctr"/>
          <a:lstStyle/>
          <a:p>
            <a:pPr algn="ctr" eaLnBrk="1" hangingPunct="1"/>
            <a:r>
              <a:rPr lang="en-US" sz="3600" i="1" dirty="0" smtClean="0">
                <a:solidFill>
                  <a:schemeClr val="tx1"/>
                </a:solidFill>
              </a:rPr>
              <a:t>Patented Medicine Prices Review Board</a:t>
            </a:r>
            <a:br>
              <a:rPr lang="en-US" sz="3600" i="1" dirty="0" smtClean="0">
                <a:solidFill>
                  <a:schemeClr val="tx1"/>
                </a:solidFill>
              </a:rPr>
            </a:br>
            <a:r>
              <a:rPr lang="en-US" sz="3600" i="1" dirty="0" smtClean="0">
                <a:solidFill>
                  <a:schemeClr val="tx1"/>
                </a:solidFill>
              </a:rPr>
              <a:t/>
            </a:r>
            <a:br>
              <a:rPr lang="en-US" sz="3600" i="1" dirty="0" smtClean="0">
                <a:solidFill>
                  <a:schemeClr val="tx1"/>
                </a:solidFill>
              </a:rPr>
            </a:br>
            <a:r>
              <a:rPr lang="en-US" sz="3600" i="1" dirty="0" smtClean="0">
                <a:solidFill>
                  <a:schemeClr val="tx1"/>
                </a:solidFill>
              </a:rPr>
              <a:t>Interpretation Policy</a:t>
            </a:r>
          </a:p>
        </p:txBody>
      </p:sp>
    </p:spTree>
    <p:extLst>
      <p:ext uri="{BB962C8B-B14F-4D97-AF65-F5344CB8AC3E}">
        <p14:creationId xmlns:p14="http://schemas.microsoft.com/office/powerpoint/2010/main" val="22014749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288" y="562000"/>
            <a:ext cx="7848600" cy="1066800"/>
          </a:xfrm>
        </p:spPr>
        <p:txBody>
          <a:bodyPr/>
          <a:lstStyle/>
          <a:p>
            <a:r>
              <a:rPr lang="en-CA" dirty="0" smtClean="0"/>
              <a:t>Objectives and Outline</a:t>
            </a:r>
            <a:endParaRPr lang="en-CA" dirty="0"/>
          </a:p>
        </p:txBody>
      </p:sp>
      <p:sp>
        <p:nvSpPr>
          <p:cNvPr id="5" name="Content Placeholder 4"/>
          <p:cNvSpPr>
            <a:spLocks noGrp="1"/>
          </p:cNvSpPr>
          <p:nvPr>
            <p:ph idx="1"/>
          </p:nvPr>
        </p:nvSpPr>
        <p:spPr>
          <a:xfrm>
            <a:off x="1042624" y="1268760"/>
            <a:ext cx="7848600" cy="4114800"/>
          </a:xfrm>
        </p:spPr>
        <p:txBody>
          <a:bodyPr/>
          <a:lstStyle/>
          <a:p>
            <a:r>
              <a:rPr lang="en-CA" b="0" dirty="0" smtClean="0"/>
              <a:t>To inform stakeholders of the government-wide Interpretation Policy requirements.</a:t>
            </a:r>
          </a:p>
          <a:p>
            <a:pPr marL="0" indent="0">
              <a:buNone/>
            </a:pPr>
            <a:endParaRPr lang="en-CA" b="0" dirty="0" smtClean="0"/>
          </a:p>
          <a:p>
            <a:r>
              <a:rPr lang="en-CA" b="0" dirty="0" smtClean="0"/>
              <a:t>To present the PMPRB Interpretation Policy to stakeholders and to solicit feedback on areas of improvement.</a:t>
            </a:r>
          </a:p>
          <a:p>
            <a:pPr marL="0" indent="0">
              <a:buNone/>
            </a:pPr>
            <a:endParaRPr lang="en-CA" sz="160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52</a:t>
            </a:fld>
            <a:endParaRPr lang="en-US">
              <a:solidFill>
                <a:srgbClr val="003366"/>
              </a:solidFill>
            </a:endParaRPr>
          </a:p>
        </p:txBody>
      </p:sp>
    </p:spTree>
    <p:extLst>
      <p:ext uri="{BB962C8B-B14F-4D97-AF65-F5344CB8AC3E}">
        <p14:creationId xmlns:p14="http://schemas.microsoft.com/office/powerpoint/2010/main" val="27653451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smtClean="0"/>
              <a:t>Context</a:t>
            </a:r>
            <a:endParaRPr lang="en-CA" dirty="0"/>
          </a:p>
        </p:txBody>
      </p:sp>
      <p:sp>
        <p:nvSpPr>
          <p:cNvPr id="3" name="Content Placeholder 2"/>
          <p:cNvSpPr>
            <a:spLocks noGrp="1"/>
          </p:cNvSpPr>
          <p:nvPr>
            <p:ph idx="1"/>
          </p:nvPr>
        </p:nvSpPr>
        <p:spPr>
          <a:xfrm>
            <a:off x="1035002" y="1268760"/>
            <a:ext cx="7848600" cy="4114800"/>
          </a:xfrm>
        </p:spPr>
        <p:txBody>
          <a:bodyPr/>
          <a:lstStyle/>
          <a:p>
            <a:r>
              <a:rPr lang="en-CA" b="0" dirty="0" smtClean="0"/>
              <a:t>As part of the </a:t>
            </a:r>
            <a:r>
              <a:rPr lang="en-CA" b="0" i="1" dirty="0" smtClean="0"/>
              <a:t>Red Tape Reduction Action Plan, </a:t>
            </a:r>
            <a:r>
              <a:rPr lang="en-CA" b="0" dirty="0" smtClean="0"/>
              <a:t>the Government of Canada committed to </a:t>
            </a:r>
            <a:r>
              <a:rPr lang="en-CA" b="0" dirty="0"/>
              <a:t>m</a:t>
            </a:r>
            <a:r>
              <a:rPr lang="en-CA" b="0" dirty="0" smtClean="0"/>
              <a:t>aking it easier to do business with regulators by requiring </a:t>
            </a:r>
            <a:r>
              <a:rPr lang="en-CA" dirty="0" smtClean="0"/>
              <a:t>Interpretation Policies</a:t>
            </a:r>
            <a:r>
              <a:rPr lang="en-CA" b="0" dirty="0" smtClean="0"/>
              <a:t> that clarify, up front, how regulators interpret questions about meeting regulatory requirements.</a:t>
            </a:r>
          </a:p>
          <a:p>
            <a:r>
              <a:rPr lang="en-CA" b="0" dirty="0" smtClean="0"/>
              <a:t>These policies are being put it place to make the means by which regulators communicate with regulated industries more transparent to all Canadians.</a:t>
            </a:r>
          </a:p>
          <a:p>
            <a:r>
              <a:rPr lang="en-CA" b="0" dirty="0" smtClean="0"/>
              <a:t>Every department and agency will produce and publish an Interpretation Policy, including conditions under which the department or agency will provide written advice to stakeholders, by December 19, 2014.  </a:t>
            </a:r>
            <a:endParaRPr lang="en-CA" dirty="0" smtClean="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53</a:t>
            </a:fld>
            <a:endParaRPr lang="en-US">
              <a:solidFill>
                <a:srgbClr val="003366"/>
              </a:solidFill>
            </a:endParaRPr>
          </a:p>
        </p:txBody>
      </p:sp>
    </p:spTree>
    <p:extLst>
      <p:ext uri="{BB962C8B-B14F-4D97-AF65-F5344CB8AC3E}">
        <p14:creationId xmlns:p14="http://schemas.microsoft.com/office/powerpoint/2010/main" val="14844274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002" y="548680"/>
            <a:ext cx="7848600" cy="1066800"/>
          </a:xfrm>
        </p:spPr>
        <p:txBody>
          <a:bodyPr/>
          <a:lstStyle/>
          <a:p>
            <a:r>
              <a:rPr lang="en-CA" dirty="0" smtClean="0"/>
              <a:t>Interpretation Policy – At a Glance</a:t>
            </a:r>
            <a:endParaRPr lang="en-CA" dirty="0"/>
          </a:p>
        </p:txBody>
      </p:sp>
      <p:sp>
        <p:nvSpPr>
          <p:cNvPr id="3" name="Content Placeholder 2"/>
          <p:cNvSpPr>
            <a:spLocks noGrp="1"/>
          </p:cNvSpPr>
          <p:nvPr>
            <p:ph idx="1"/>
          </p:nvPr>
        </p:nvSpPr>
        <p:spPr>
          <a:xfrm>
            <a:off x="1035002" y="1268760"/>
            <a:ext cx="7848600" cy="4114800"/>
          </a:xfrm>
        </p:spPr>
        <p:txBody>
          <a:bodyPr/>
          <a:lstStyle/>
          <a:p>
            <a:pPr marL="114300" indent="0" eaLnBrk="1" hangingPunct="1">
              <a:buClr>
                <a:srgbClr val="006699"/>
              </a:buClr>
              <a:buSzTx/>
              <a:buNone/>
            </a:pPr>
            <a:r>
              <a:rPr lang="en-CA" b="0" dirty="0" smtClean="0"/>
              <a:t>Each Interpretation Policy must include statements that fulfill the following elements:</a:t>
            </a:r>
          </a:p>
          <a:p>
            <a:pPr marL="114300" indent="0" eaLnBrk="1" hangingPunct="1">
              <a:buClr>
                <a:srgbClr val="006699"/>
              </a:buClr>
              <a:buSzTx/>
              <a:buNone/>
            </a:pPr>
            <a:endParaRPr lang="en-CA" b="0" dirty="0" smtClean="0"/>
          </a:p>
          <a:p>
            <a:pPr marL="457200" indent="-342900" eaLnBrk="1" hangingPunct="1">
              <a:buClr>
                <a:srgbClr val="006699"/>
              </a:buClr>
              <a:buSzTx/>
              <a:buFont typeface="Wingdings" panose="05000000000000000000" pitchFamily="2" charset="2"/>
              <a:buChar char="§"/>
            </a:pPr>
            <a:r>
              <a:rPr lang="en-CA" b="0" dirty="0" smtClean="0"/>
              <a:t>Predictability</a:t>
            </a:r>
          </a:p>
          <a:p>
            <a:pPr marL="457200" indent="-342900" eaLnBrk="1" hangingPunct="1">
              <a:buClr>
                <a:srgbClr val="006699"/>
              </a:buClr>
              <a:buSzTx/>
              <a:buFont typeface="Wingdings" panose="05000000000000000000" pitchFamily="2" charset="2"/>
              <a:buChar char="§"/>
            </a:pPr>
            <a:r>
              <a:rPr lang="en-CA" b="0" dirty="0" smtClean="0"/>
              <a:t>Service</a:t>
            </a:r>
          </a:p>
          <a:p>
            <a:pPr marL="457200" indent="-342900" eaLnBrk="1" hangingPunct="1">
              <a:buClr>
                <a:srgbClr val="006699"/>
              </a:buClr>
              <a:buSzTx/>
              <a:buFont typeface="Wingdings" panose="05000000000000000000" pitchFamily="2" charset="2"/>
              <a:buChar char="§"/>
            </a:pPr>
            <a:r>
              <a:rPr lang="en-CA" b="0" dirty="0" smtClean="0"/>
              <a:t>Stakeholder Engagement</a:t>
            </a:r>
          </a:p>
          <a:p>
            <a:pPr marL="457200" indent="-342900" eaLnBrk="1" hangingPunct="1">
              <a:buClr>
                <a:srgbClr val="006699"/>
              </a:buClr>
              <a:buSzTx/>
              <a:buFont typeface="Wingdings" panose="05000000000000000000" pitchFamily="2" charset="2"/>
              <a:buChar char="§"/>
            </a:pPr>
            <a:r>
              <a:rPr lang="en-CA" b="0" dirty="0" smtClean="0"/>
              <a:t>Improvement</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54</a:t>
            </a:fld>
            <a:endParaRPr lang="en-US">
              <a:solidFill>
                <a:srgbClr val="003366"/>
              </a:solidFill>
            </a:endParaRPr>
          </a:p>
        </p:txBody>
      </p:sp>
    </p:spTree>
    <p:extLst>
      <p:ext uri="{BB962C8B-B14F-4D97-AF65-F5344CB8AC3E}">
        <p14:creationId xmlns:p14="http://schemas.microsoft.com/office/powerpoint/2010/main" val="31940235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002" y="553050"/>
            <a:ext cx="7848600" cy="1173480"/>
          </a:xfrm>
        </p:spPr>
        <p:txBody>
          <a:bodyPr/>
          <a:lstStyle/>
          <a:p>
            <a:r>
              <a:rPr lang="en-CA" dirty="0" smtClean="0"/>
              <a:t>Predictability Requirements</a:t>
            </a:r>
            <a:endParaRPr lang="en-CA" dirty="0"/>
          </a:p>
        </p:txBody>
      </p:sp>
      <p:sp>
        <p:nvSpPr>
          <p:cNvPr id="3" name="Content Placeholder 2"/>
          <p:cNvSpPr>
            <a:spLocks noGrp="1"/>
          </p:cNvSpPr>
          <p:nvPr>
            <p:ph idx="1"/>
          </p:nvPr>
        </p:nvSpPr>
        <p:spPr>
          <a:xfrm>
            <a:off x="1034730" y="1268760"/>
            <a:ext cx="7848600" cy="4114800"/>
          </a:xfrm>
        </p:spPr>
        <p:txBody>
          <a:bodyPr/>
          <a:lstStyle/>
          <a:p>
            <a:pPr marL="400050" indent="-285750" eaLnBrk="1" hangingPunct="1">
              <a:buClr>
                <a:srgbClr val="006699"/>
              </a:buClr>
              <a:buSzTx/>
            </a:pPr>
            <a:r>
              <a:rPr lang="en-CA" b="0" dirty="0" smtClean="0"/>
              <a:t>Define </a:t>
            </a:r>
            <a:r>
              <a:rPr lang="en-CA" b="0" dirty="0"/>
              <a:t>conditions under which written interpretations will be provided to regulated </a:t>
            </a:r>
            <a:r>
              <a:rPr lang="en-CA" b="0" dirty="0" smtClean="0"/>
              <a:t>parties;</a:t>
            </a:r>
            <a:endParaRPr lang="en-CA" b="0" dirty="0"/>
          </a:p>
          <a:p>
            <a:pPr marL="400050" indent="-285750" eaLnBrk="1" hangingPunct="1">
              <a:buClr>
                <a:srgbClr val="006699"/>
              </a:buClr>
              <a:buSzTx/>
            </a:pPr>
            <a:r>
              <a:rPr lang="en-CA" b="0" dirty="0"/>
              <a:t>Commitment to Plain Language; </a:t>
            </a:r>
          </a:p>
          <a:p>
            <a:pPr marL="400050" indent="-285750" eaLnBrk="1" hangingPunct="1">
              <a:buClr>
                <a:srgbClr val="006699"/>
              </a:buClr>
              <a:buSzTx/>
            </a:pPr>
            <a:r>
              <a:rPr lang="en-CA" b="0" dirty="0"/>
              <a:t>Internal practices and tools to improve the quality and consistency of answers given by officials;</a:t>
            </a:r>
          </a:p>
          <a:p>
            <a:pPr marL="400050" indent="-285750" eaLnBrk="1" hangingPunct="1">
              <a:buClr>
                <a:srgbClr val="006699"/>
              </a:buClr>
              <a:buSzTx/>
            </a:pPr>
            <a:r>
              <a:rPr lang="en-CA" b="0" dirty="0"/>
              <a:t>FAQs for 10 most accessed regulations and for new regulations with an impact on business and commitment to develop FAQs for recurring queries;</a:t>
            </a:r>
          </a:p>
          <a:p>
            <a:pPr marL="400050" indent="-285750" eaLnBrk="1" hangingPunct="1">
              <a:buClr>
                <a:srgbClr val="006699"/>
              </a:buClr>
              <a:buSzTx/>
            </a:pPr>
            <a:r>
              <a:rPr lang="en-CA" b="0" dirty="0"/>
              <a:t>C</a:t>
            </a:r>
            <a:r>
              <a:rPr lang="en-CA" b="0" dirty="0" smtClean="0"/>
              <a:t>ommitment </a:t>
            </a:r>
            <a:r>
              <a:rPr lang="en-CA" b="0" dirty="0"/>
              <a:t>to timeliness in responding to stakeholder inquiries. </a:t>
            </a:r>
          </a:p>
          <a:p>
            <a:pPr marL="457200" lvl="1" indent="0" eaLnBrk="1" hangingPunct="1">
              <a:buClr>
                <a:srgbClr val="006699"/>
              </a:buClr>
              <a:buSzTx/>
              <a:buNone/>
            </a:pPr>
            <a:r>
              <a:rPr lang="en-CA" sz="2400" dirty="0"/>
              <a:t>	</a:t>
            </a:r>
          </a:p>
          <a:p>
            <a:pPr marL="457200" lvl="1" indent="0" eaLnBrk="1" hangingPunct="1">
              <a:buClr>
                <a:srgbClr val="006699"/>
              </a:buClr>
              <a:buSzTx/>
              <a:buNone/>
            </a:pPr>
            <a:endParaRPr lang="en-CA" sz="2400" dirty="0"/>
          </a:p>
          <a:p>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55</a:t>
            </a:fld>
            <a:endParaRPr lang="en-US">
              <a:solidFill>
                <a:srgbClr val="003366"/>
              </a:solidFill>
            </a:endParaRPr>
          </a:p>
        </p:txBody>
      </p:sp>
    </p:spTree>
    <p:extLst>
      <p:ext uri="{BB962C8B-B14F-4D97-AF65-F5344CB8AC3E}">
        <p14:creationId xmlns:p14="http://schemas.microsoft.com/office/powerpoint/2010/main" val="2088247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30" y="546712"/>
            <a:ext cx="7848600" cy="1066800"/>
          </a:xfrm>
        </p:spPr>
        <p:txBody>
          <a:bodyPr/>
          <a:lstStyle/>
          <a:p>
            <a:r>
              <a:rPr lang="en-CA" dirty="0" smtClean="0"/>
              <a:t>PMPRB Commitment to Predictability</a:t>
            </a:r>
            <a:endParaRPr lang="en-CA" dirty="0"/>
          </a:p>
        </p:txBody>
      </p:sp>
      <p:sp>
        <p:nvSpPr>
          <p:cNvPr id="3" name="Content Placeholder 2"/>
          <p:cNvSpPr>
            <a:spLocks noGrp="1"/>
          </p:cNvSpPr>
          <p:nvPr>
            <p:ph idx="1"/>
          </p:nvPr>
        </p:nvSpPr>
        <p:spPr>
          <a:xfrm>
            <a:off x="1035002" y="1267294"/>
            <a:ext cx="7848600" cy="4114800"/>
          </a:xfrm>
        </p:spPr>
        <p:txBody>
          <a:bodyPr/>
          <a:lstStyle/>
          <a:p>
            <a:pPr marL="400050" lvl="0" indent="-285750" eaLnBrk="1" hangingPunct="1">
              <a:buClr>
                <a:srgbClr val="006699"/>
              </a:buClr>
              <a:buSzTx/>
              <a:tabLst>
                <a:tab pos="457200" algn="l"/>
              </a:tabLst>
            </a:pPr>
            <a:r>
              <a:rPr lang="en-CA" sz="1800" b="0" dirty="0"/>
              <a:t>Commitment to plain language </a:t>
            </a:r>
            <a:r>
              <a:rPr lang="en-CA" sz="1800" b="0" dirty="0" smtClean="0"/>
              <a:t>outlined </a:t>
            </a:r>
            <a:r>
              <a:rPr lang="en-CA" sz="1800" b="0" dirty="0"/>
              <a:t>in </a:t>
            </a:r>
            <a:r>
              <a:rPr lang="en-CA" sz="1800" b="0" dirty="0" smtClean="0"/>
              <a:t>the </a:t>
            </a:r>
            <a:r>
              <a:rPr lang="en-CA" sz="1800" b="0" dirty="0">
                <a:hlinkClick r:id="rId2"/>
              </a:rPr>
              <a:t>Report on Plans and Priorities</a:t>
            </a:r>
            <a:r>
              <a:rPr lang="en-CA" sz="1800" b="0" dirty="0"/>
              <a:t>, </a:t>
            </a:r>
            <a:r>
              <a:rPr lang="en-CA" sz="1800" b="0" dirty="0">
                <a:hlinkClick r:id="rId3"/>
              </a:rPr>
              <a:t>Departmental Performance Report</a:t>
            </a:r>
            <a:r>
              <a:rPr lang="en-CA" sz="1800" b="0" dirty="0"/>
              <a:t>, and in the </a:t>
            </a:r>
            <a:r>
              <a:rPr lang="en-CA" sz="1800" b="0" dirty="0">
                <a:hlinkClick r:id="rId4"/>
              </a:rPr>
              <a:t>Management Response and Action Plan published in response to the 2012 Program Evaluation of the PMPRB</a:t>
            </a:r>
            <a:r>
              <a:rPr lang="en-CA" sz="1800" b="0" dirty="0"/>
              <a:t>.</a:t>
            </a:r>
          </a:p>
          <a:p>
            <a:pPr marL="400050" lvl="0" indent="-285750" eaLnBrk="1" hangingPunct="1">
              <a:buClr>
                <a:srgbClr val="006699"/>
              </a:buClr>
              <a:buSzTx/>
              <a:tabLst>
                <a:tab pos="457200" algn="l"/>
              </a:tabLst>
            </a:pPr>
            <a:r>
              <a:rPr lang="en-CA" sz="1800" b="0" dirty="0"/>
              <a:t>Frequently Asked Questions (FAQs) for the </a:t>
            </a:r>
            <a:r>
              <a:rPr lang="en-CA" sz="1800" b="0"/>
              <a:t>Patented </a:t>
            </a:r>
            <a:r>
              <a:rPr lang="en-CA" sz="1800" b="0" smtClean="0"/>
              <a:t>Medicines </a:t>
            </a:r>
            <a:r>
              <a:rPr lang="en-CA" sz="1800" b="0" dirty="0" smtClean="0"/>
              <a:t>Regulations </a:t>
            </a:r>
            <a:r>
              <a:rPr lang="en-CA" sz="1800" b="0" dirty="0"/>
              <a:t>and all newly generated regulations are available on the Acts and Regulations web page.</a:t>
            </a:r>
          </a:p>
          <a:p>
            <a:pPr marL="400050" lvl="0" indent="-285750" eaLnBrk="1" hangingPunct="1">
              <a:buClr>
                <a:srgbClr val="006699"/>
              </a:buClr>
              <a:buSzTx/>
              <a:tabLst>
                <a:tab pos="457200" algn="l"/>
              </a:tabLst>
            </a:pPr>
            <a:r>
              <a:rPr lang="en-CA" sz="1800" b="0" dirty="0"/>
              <a:t>Regular communication with </a:t>
            </a:r>
            <a:r>
              <a:rPr lang="en-CA" sz="1800" b="0" dirty="0" smtClean="0"/>
              <a:t>stakeholders </a:t>
            </a:r>
            <a:r>
              <a:rPr lang="en-CA" sz="1800" b="0" dirty="0"/>
              <a:t>through a variety of means including regular “outreach sessions” with stakeholders to provide guidance and advice. </a:t>
            </a:r>
          </a:p>
          <a:p>
            <a:pPr marL="400050" lvl="0" indent="-285750" eaLnBrk="1" hangingPunct="1">
              <a:buClr>
                <a:srgbClr val="006699"/>
              </a:buClr>
              <a:buSzTx/>
              <a:tabLst>
                <a:tab pos="457200" algn="l"/>
              </a:tabLst>
            </a:pPr>
            <a:r>
              <a:rPr lang="en-CA" sz="1800" b="0" dirty="0"/>
              <a:t>Guidance documents and other relevant information can be accessed on the PMPRB’s website. Information related to the </a:t>
            </a:r>
            <a:r>
              <a:rPr lang="en-CA" sz="1800" b="0" dirty="0">
                <a:hlinkClick r:id="rId5"/>
              </a:rPr>
              <a:t>Rules of Practice and Procedure for Hearings</a:t>
            </a:r>
            <a:r>
              <a:rPr lang="en-CA" sz="1800" b="0" dirty="0"/>
              <a:t>, the </a:t>
            </a:r>
            <a:r>
              <a:rPr lang="en-CA" sz="1800" b="0" dirty="0">
                <a:hlinkClick r:id="rId6"/>
              </a:rPr>
              <a:t>Compendium of Policies, Guidelines and Procedures (Guidelines)</a:t>
            </a:r>
            <a:r>
              <a:rPr lang="en-CA" sz="1800" b="0" dirty="0"/>
              <a:t>, </a:t>
            </a:r>
            <a:r>
              <a:rPr lang="en-CA" sz="1800" b="0" dirty="0">
                <a:hlinkClick r:id="rId7"/>
              </a:rPr>
              <a:t>outreach sessions materials</a:t>
            </a:r>
            <a:r>
              <a:rPr lang="en-CA" sz="1800" b="0" dirty="0"/>
              <a:t> and the </a:t>
            </a:r>
            <a:r>
              <a:rPr lang="en-CA" sz="1800" b="0" dirty="0">
                <a:hlinkClick r:id="rId8"/>
              </a:rPr>
              <a:t>Patentee’s Guide to Reporting</a:t>
            </a:r>
            <a:r>
              <a:rPr lang="en-CA" sz="1800" b="0" dirty="0"/>
              <a:t> </a:t>
            </a:r>
            <a:r>
              <a:rPr lang="en-CA" sz="1800" b="0" dirty="0" smtClean="0"/>
              <a:t>also </a:t>
            </a:r>
            <a:r>
              <a:rPr lang="en-CA" sz="1800" b="0" dirty="0"/>
              <a:t>available on the PMPRB website.</a:t>
            </a:r>
          </a:p>
          <a:p>
            <a:pPr marL="400050" lvl="0" indent="-285750" eaLnBrk="1" hangingPunct="1">
              <a:buClr>
                <a:srgbClr val="006699"/>
              </a:buClr>
              <a:buSzTx/>
              <a:tabLst>
                <a:tab pos="457200" algn="l"/>
              </a:tabLst>
            </a:pPr>
            <a:r>
              <a:rPr lang="en-CA" sz="1800" b="0" dirty="0"/>
              <a:t>Commitment to </a:t>
            </a:r>
            <a:r>
              <a:rPr lang="en-CA" sz="1800" b="0" dirty="0" smtClean="0"/>
              <a:t>updating FAQs in response </a:t>
            </a:r>
            <a:r>
              <a:rPr lang="en-CA" sz="1800" b="0" dirty="0"/>
              <a:t>to recurring </a:t>
            </a:r>
            <a:r>
              <a:rPr lang="en-CA" sz="1800" b="0" dirty="0" smtClean="0"/>
              <a:t>inquiries. Commitment </a:t>
            </a:r>
            <a:r>
              <a:rPr lang="en-CA" sz="1800" b="0" dirty="0"/>
              <a:t>to acknowledging inquiries within 48 hours of receipt or answering inquiries within 5 working days of receipt. * </a:t>
            </a:r>
          </a:p>
          <a:p>
            <a:pPr marL="400050" lvl="0" indent="-285750" eaLnBrk="1" hangingPunct="1">
              <a:buClr>
                <a:srgbClr val="006699"/>
              </a:buClr>
              <a:buSzTx/>
              <a:tabLst>
                <a:tab pos="457200" algn="l"/>
              </a:tabLst>
            </a:pPr>
            <a:r>
              <a:rPr lang="en-CA" sz="1800" b="0" dirty="0" smtClean="0"/>
              <a:t>* Note</a:t>
            </a:r>
            <a:r>
              <a:rPr lang="en-CA" sz="1800" b="0" dirty="0"/>
              <a:t>: </a:t>
            </a:r>
            <a:r>
              <a:rPr lang="en-CA" sz="1800" b="0" dirty="0" smtClean="0"/>
              <a:t>Time </a:t>
            </a:r>
            <a:r>
              <a:rPr lang="en-CA" sz="1800" b="0" dirty="0"/>
              <a:t>commitment associated with completion of scientific and price tests is outlined in </a:t>
            </a:r>
            <a:r>
              <a:rPr lang="en-CA" sz="1800" b="0" dirty="0" smtClean="0"/>
              <a:t>PMPRB </a:t>
            </a:r>
            <a:r>
              <a:rPr lang="en-CA" sz="1800" b="0" dirty="0"/>
              <a:t>Service Standards.</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56</a:t>
            </a:fld>
            <a:endParaRPr lang="en-US">
              <a:solidFill>
                <a:srgbClr val="003366"/>
              </a:solidFill>
            </a:endParaRPr>
          </a:p>
        </p:txBody>
      </p:sp>
    </p:spTree>
    <p:extLst>
      <p:ext uri="{BB962C8B-B14F-4D97-AF65-F5344CB8AC3E}">
        <p14:creationId xmlns:p14="http://schemas.microsoft.com/office/powerpoint/2010/main" val="8537749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30" y="553122"/>
            <a:ext cx="7848600" cy="1066800"/>
          </a:xfrm>
        </p:spPr>
        <p:txBody>
          <a:bodyPr/>
          <a:lstStyle/>
          <a:p>
            <a:r>
              <a:rPr lang="en-CA" dirty="0" smtClean="0"/>
              <a:t>Service Requirements</a:t>
            </a:r>
            <a:endParaRPr lang="en-CA" dirty="0"/>
          </a:p>
        </p:txBody>
      </p:sp>
      <p:sp>
        <p:nvSpPr>
          <p:cNvPr id="3" name="Content Placeholder 2"/>
          <p:cNvSpPr>
            <a:spLocks noGrp="1"/>
          </p:cNvSpPr>
          <p:nvPr>
            <p:ph idx="1"/>
          </p:nvPr>
        </p:nvSpPr>
        <p:spPr>
          <a:xfrm>
            <a:off x="1034730" y="1268760"/>
            <a:ext cx="7848600" cy="4114800"/>
          </a:xfrm>
        </p:spPr>
        <p:txBody>
          <a:bodyPr/>
          <a:lstStyle/>
          <a:p>
            <a:pPr marL="400050" lvl="1" indent="-285750" eaLnBrk="1" hangingPunct="1">
              <a:buClr>
                <a:srgbClr val="006699"/>
              </a:buClr>
              <a:buSzTx/>
              <a:buFont typeface="Wingdings" pitchFamily="-60" charset="2"/>
              <a:buChar char="§"/>
            </a:pPr>
            <a:r>
              <a:rPr lang="en-CA" sz="2400" dirty="0" smtClean="0">
                <a:cs typeface="ＭＳ Ｐゴシック" pitchFamily="-60" charset="-128"/>
              </a:rPr>
              <a:t>Commitment </a:t>
            </a:r>
            <a:r>
              <a:rPr lang="en-CA" sz="2400" dirty="0">
                <a:cs typeface="ＭＳ Ｐゴシック" pitchFamily="-60" charset="-128"/>
              </a:rPr>
              <a:t>to service professionalism;</a:t>
            </a:r>
          </a:p>
          <a:p>
            <a:pPr marL="400050" lvl="1" indent="-285750" eaLnBrk="1" hangingPunct="1">
              <a:buClr>
                <a:srgbClr val="006699"/>
              </a:buClr>
              <a:buSzTx/>
              <a:buFont typeface="Wingdings" pitchFamily="-60" charset="2"/>
              <a:buChar char="§"/>
            </a:pPr>
            <a:r>
              <a:rPr lang="en-CA" sz="2400" dirty="0">
                <a:cs typeface="ＭＳ Ｐゴシック" pitchFamily="-60" charset="-128"/>
              </a:rPr>
              <a:t>Identify practices and tools to track complaints regarding regulatory guidance;</a:t>
            </a:r>
          </a:p>
          <a:p>
            <a:pPr marL="400050" lvl="1" indent="-285750" eaLnBrk="1" hangingPunct="1">
              <a:buClr>
                <a:srgbClr val="006699"/>
              </a:buClr>
              <a:buSzTx/>
              <a:buFont typeface="Wingdings" pitchFamily="-60" charset="2"/>
              <a:buChar char="§"/>
            </a:pPr>
            <a:r>
              <a:rPr lang="en-CA" sz="2400" dirty="0">
                <a:cs typeface="ＭＳ Ｐゴシック" pitchFamily="-60" charset="-128"/>
              </a:rPr>
              <a:t>Ensure officials have necessary skills and technical knowledge to provide quality service and accurate regulatory guidance.</a:t>
            </a:r>
          </a:p>
          <a:p>
            <a:pPr marL="457200" lvl="1" indent="0" eaLnBrk="1" hangingPunct="1">
              <a:buClr>
                <a:srgbClr val="006699"/>
              </a:buClr>
              <a:buSzTx/>
              <a:buNone/>
            </a:pPr>
            <a:endParaRPr lang="en-CA" sz="1400" dirty="0">
              <a:solidFill>
                <a:srgbClr val="000000"/>
              </a:solidFill>
              <a:latin typeface="Arial"/>
              <a:ea typeface="ＭＳ Ｐゴシック"/>
            </a:endParaRPr>
          </a:p>
          <a:p>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57</a:t>
            </a:fld>
            <a:endParaRPr lang="en-US">
              <a:solidFill>
                <a:srgbClr val="003366"/>
              </a:solidFill>
            </a:endParaRPr>
          </a:p>
        </p:txBody>
      </p:sp>
    </p:spTree>
    <p:extLst>
      <p:ext uri="{BB962C8B-B14F-4D97-AF65-F5344CB8AC3E}">
        <p14:creationId xmlns:p14="http://schemas.microsoft.com/office/powerpoint/2010/main" val="2484268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002" y="553122"/>
            <a:ext cx="7848600" cy="1066800"/>
          </a:xfrm>
        </p:spPr>
        <p:txBody>
          <a:bodyPr/>
          <a:lstStyle/>
          <a:p>
            <a:r>
              <a:rPr lang="en-CA" dirty="0" smtClean="0"/>
              <a:t>PMPRB Commitment to Service</a:t>
            </a:r>
            <a:endParaRPr lang="en-CA" dirty="0"/>
          </a:p>
        </p:txBody>
      </p:sp>
      <p:sp>
        <p:nvSpPr>
          <p:cNvPr id="3" name="Content Placeholder 2"/>
          <p:cNvSpPr>
            <a:spLocks noGrp="1"/>
          </p:cNvSpPr>
          <p:nvPr>
            <p:ph idx="1"/>
          </p:nvPr>
        </p:nvSpPr>
        <p:spPr>
          <a:xfrm>
            <a:off x="1034730" y="1267294"/>
            <a:ext cx="7848600" cy="4114800"/>
          </a:xfrm>
        </p:spPr>
        <p:txBody>
          <a:bodyPr/>
          <a:lstStyle/>
          <a:p>
            <a:pPr marL="114300" indent="0" eaLnBrk="1" hangingPunct="1">
              <a:buClr>
                <a:srgbClr val="006699"/>
              </a:buClr>
              <a:buSzTx/>
              <a:buNone/>
            </a:pPr>
            <a:r>
              <a:rPr lang="en-CA" sz="1650" b="0" dirty="0"/>
              <a:t>Service Commitment</a:t>
            </a:r>
          </a:p>
          <a:p>
            <a:pPr marL="400050" lvl="0" indent="-285750" eaLnBrk="1" hangingPunct="1">
              <a:buClr>
                <a:srgbClr val="006699"/>
              </a:buClr>
              <a:buSzTx/>
              <a:tabLst>
                <a:tab pos="457200" algn="l"/>
              </a:tabLst>
            </a:pPr>
            <a:r>
              <a:rPr lang="en-CA" sz="1650" b="0" dirty="0"/>
              <a:t>The PMPRB is committed to excellence in service to all stakeholders by providing courteous and respectful responses to stakeholder inquiries. The PMPRB’s website includes three </a:t>
            </a:r>
            <a:r>
              <a:rPr lang="en-CA" sz="1650" b="0" dirty="0">
                <a:hlinkClick r:id="rId2"/>
              </a:rPr>
              <a:t>Service Standards</a:t>
            </a:r>
            <a:r>
              <a:rPr lang="en-CA" sz="1650" b="0" dirty="0"/>
              <a:t> describing the timelines associated with the PMPRB’s completion of scientific and price reviews for patented medicines.</a:t>
            </a:r>
          </a:p>
          <a:p>
            <a:pPr marL="114300" indent="0" eaLnBrk="1" hangingPunct="1">
              <a:buClr>
                <a:srgbClr val="006699"/>
              </a:buClr>
              <a:buSzTx/>
              <a:buNone/>
            </a:pPr>
            <a:r>
              <a:rPr lang="en-CA" sz="1650" b="0" dirty="0"/>
              <a:t>Service Accountability</a:t>
            </a:r>
          </a:p>
          <a:p>
            <a:pPr marL="400050" lvl="0" indent="-285750" eaLnBrk="1" hangingPunct="1">
              <a:buClr>
                <a:srgbClr val="006699"/>
              </a:buClr>
              <a:buSzTx/>
              <a:tabLst>
                <a:tab pos="457200" algn="l"/>
              </a:tabLst>
            </a:pPr>
            <a:r>
              <a:rPr lang="en-CA" sz="1650" b="0" dirty="0"/>
              <a:t>The PMPRB will address concerns raised by stakeholders related to their understanding of regulatory requirements through existing feedback mechanisms, such as those described in the Service Standards. Also, regular outreach sessions serve to improve communication between stakeholders and the PMPRB, as well as to promote openness and transparency in the regulatory process. </a:t>
            </a:r>
          </a:p>
          <a:p>
            <a:pPr marL="114300" indent="0" eaLnBrk="1" hangingPunct="1">
              <a:buClr>
                <a:srgbClr val="006699"/>
              </a:buClr>
              <a:buSzTx/>
              <a:buNone/>
            </a:pPr>
            <a:r>
              <a:rPr lang="en-CA" sz="1650" b="0" dirty="0"/>
              <a:t>Staff Training</a:t>
            </a:r>
          </a:p>
          <a:p>
            <a:pPr marL="400050" lvl="0" indent="-285750" eaLnBrk="1" hangingPunct="1">
              <a:buClr>
                <a:srgbClr val="006699"/>
              </a:buClr>
              <a:buSzTx/>
              <a:tabLst>
                <a:tab pos="457200" algn="l"/>
              </a:tabLst>
            </a:pPr>
            <a:r>
              <a:rPr lang="en-CA" sz="1650" b="0" dirty="0"/>
              <a:t>The PMPRB makes every effort to ensure that staff have the necessary skills and technical knowledge to provide quality service and accurate guidance. Training sessions are provided to regulatory staff to ensure that consistent advice is given to patentees. One regulatory officer is assigned to each patentee and is responsible for answering all questions related to that patentee’s regulatory compliance obligations.   </a:t>
            </a:r>
          </a:p>
          <a:p>
            <a:pPr marL="400050" indent="-285750" eaLnBrk="1" hangingPunct="1">
              <a:buClr>
                <a:srgbClr val="006699"/>
              </a:buClr>
              <a:buSzTx/>
            </a:pPr>
            <a:endParaRPr lang="en-CA" sz="165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58</a:t>
            </a:fld>
            <a:endParaRPr lang="en-US">
              <a:solidFill>
                <a:srgbClr val="003366"/>
              </a:solidFill>
            </a:endParaRPr>
          </a:p>
        </p:txBody>
      </p:sp>
    </p:spTree>
    <p:extLst>
      <p:ext uri="{BB962C8B-B14F-4D97-AF65-F5344CB8AC3E}">
        <p14:creationId xmlns:p14="http://schemas.microsoft.com/office/powerpoint/2010/main" val="33904780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30" y="548680"/>
            <a:ext cx="8001766" cy="1066800"/>
          </a:xfrm>
        </p:spPr>
        <p:txBody>
          <a:bodyPr/>
          <a:lstStyle/>
          <a:p>
            <a:r>
              <a:rPr lang="en-CA" dirty="0" smtClean="0"/>
              <a:t>Stakeholder Engagement Requirements</a:t>
            </a:r>
            <a:endParaRPr lang="en-CA" dirty="0"/>
          </a:p>
        </p:txBody>
      </p:sp>
      <p:sp>
        <p:nvSpPr>
          <p:cNvPr id="3" name="Content Placeholder 2"/>
          <p:cNvSpPr>
            <a:spLocks noGrp="1"/>
          </p:cNvSpPr>
          <p:nvPr>
            <p:ph idx="1"/>
          </p:nvPr>
        </p:nvSpPr>
        <p:spPr>
          <a:xfrm>
            <a:off x="1034730" y="1268760"/>
            <a:ext cx="7848600" cy="4114800"/>
          </a:xfrm>
        </p:spPr>
        <p:txBody>
          <a:bodyPr/>
          <a:lstStyle/>
          <a:p>
            <a:pPr marL="400050" lvl="1" indent="-285750" eaLnBrk="1" hangingPunct="1">
              <a:buClr>
                <a:srgbClr val="006699"/>
              </a:buClr>
              <a:buSzTx/>
              <a:buFont typeface="Wingdings" pitchFamily="-60" charset="2"/>
              <a:buChar char="§"/>
            </a:pPr>
            <a:r>
              <a:rPr lang="en-CA" sz="2400" dirty="0">
                <a:cs typeface="ＭＳ Ｐゴシック" pitchFamily="-60" charset="-128"/>
              </a:rPr>
              <a:t>Commitment to engage stakeholders when developing guidance on regulatory compliance and answering questions;</a:t>
            </a:r>
          </a:p>
          <a:p>
            <a:pPr marL="400050" lvl="1" indent="-285750" eaLnBrk="1" hangingPunct="1">
              <a:buClr>
                <a:srgbClr val="006699"/>
              </a:buClr>
              <a:buSzTx/>
              <a:buFont typeface="Wingdings" pitchFamily="-60" charset="2"/>
              <a:buChar char="§"/>
            </a:pPr>
            <a:r>
              <a:rPr lang="en-CA" sz="2400" dirty="0">
                <a:cs typeface="ＭＳ Ｐゴシック" pitchFamily="-60" charset="-128"/>
              </a:rPr>
              <a:t>Identify practices and tools to engage stakeholders in the development of regulatory guidance.</a:t>
            </a:r>
          </a:p>
          <a:p>
            <a:pPr marL="114300" lvl="1" indent="0" eaLnBrk="1" hangingPunct="1">
              <a:buClr>
                <a:srgbClr val="006699"/>
              </a:buClr>
              <a:buSzTx/>
              <a:buNone/>
            </a:pPr>
            <a:r>
              <a:rPr lang="en-CA" sz="2400" dirty="0">
                <a:cs typeface="ＭＳ Ｐゴシック" pitchFamily="-60" charset="-128"/>
              </a:rPr>
              <a:t>	</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59</a:t>
            </a:fld>
            <a:endParaRPr lang="en-US">
              <a:solidFill>
                <a:srgbClr val="003366"/>
              </a:solidFill>
            </a:endParaRPr>
          </a:p>
        </p:txBody>
      </p:sp>
    </p:spTree>
    <p:extLst>
      <p:ext uri="{BB962C8B-B14F-4D97-AF65-F5344CB8AC3E}">
        <p14:creationId xmlns:p14="http://schemas.microsoft.com/office/powerpoint/2010/main" val="1536840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smtClean="0"/>
              <a:t>Do I have to fill out a Form 3?</a:t>
            </a:r>
            <a:endParaRPr lang="en-CA" dirty="0"/>
          </a:p>
        </p:txBody>
      </p:sp>
      <p:sp>
        <p:nvSpPr>
          <p:cNvPr id="3" name="Content Placeholder 2"/>
          <p:cNvSpPr>
            <a:spLocks noGrp="1"/>
          </p:cNvSpPr>
          <p:nvPr>
            <p:ph idx="1"/>
          </p:nvPr>
        </p:nvSpPr>
        <p:spPr>
          <a:xfrm>
            <a:off x="1035002" y="1268760"/>
            <a:ext cx="7848600" cy="4114800"/>
          </a:xfrm>
        </p:spPr>
        <p:txBody>
          <a:bodyPr/>
          <a:lstStyle/>
          <a:p>
            <a:r>
              <a:rPr lang="en-CA" b="0" dirty="0" smtClean="0"/>
              <a:t>If you are a patentee selling patented drugs in Canada, then you must fill out Form 3.</a:t>
            </a:r>
          </a:p>
          <a:p>
            <a:endParaRPr lang="en-CA" b="0" dirty="0"/>
          </a:p>
          <a:p>
            <a:r>
              <a:rPr lang="en-CA" b="0" dirty="0" smtClean="0"/>
              <a:t>If you are no longer a patentee but </a:t>
            </a:r>
            <a:r>
              <a:rPr lang="en-CA" b="0" i="1" dirty="0" smtClean="0"/>
              <a:t>were</a:t>
            </a:r>
            <a:r>
              <a:rPr lang="en-CA" b="0" dirty="0" smtClean="0"/>
              <a:t> a patentee during part or all of the year that Form 3 covers, you are still required to submit Form 3 information in respect of that calendar year.</a:t>
            </a:r>
            <a:endParaRPr lang="en-CA" dirty="0" smtClean="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6</a:t>
            </a:fld>
            <a:endParaRPr lang="en-US">
              <a:solidFill>
                <a:srgbClr val="003366"/>
              </a:solidFill>
            </a:endParaRPr>
          </a:p>
        </p:txBody>
      </p:sp>
    </p:spTree>
    <p:extLst>
      <p:ext uri="{BB962C8B-B14F-4D97-AF65-F5344CB8AC3E}">
        <p14:creationId xmlns:p14="http://schemas.microsoft.com/office/powerpoint/2010/main" val="16427857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30" y="553122"/>
            <a:ext cx="7848600" cy="1066800"/>
          </a:xfrm>
        </p:spPr>
        <p:txBody>
          <a:bodyPr/>
          <a:lstStyle/>
          <a:p>
            <a:r>
              <a:rPr lang="en-CA" dirty="0" smtClean="0"/>
              <a:t>PMPRB Engagement Commitment</a:t>
            </a:r>
            <a:endParaRPr lang="en-CA" dirty="0"/>
          </a:p>
        </p:txBody>
      </p:sp>
      <p:sp>
        <p:nvSpPr>
          <p:cNvPr id="3" name="Content Placeholder 2"/>
          <p:cNvSpPr>
            <a:spLocks noGrp="1"/>
          </p:cNvSpPr>
          <p:nvPr>
            <p:ph idx="1"/>
          </p:nvPr>
        </p:nvSpPr>
        <p:spPr>
          <a:xfrm>
            <a:off x="1034730" y="1268760"/>
            <a:ext cx="7848600" cy="4114800"/>
          </a:xfrm>
        </p:spPr>
        <p:txBody>
          <a:bodyPr/>
          <a:lstStyle/>
          <a:p>
            <a:pPr marL="114300" indent="0" eaLnBrk="1" hangingPunct="1">
              <a:buClr>
                <a:srgbClr val="006699"/>
              </a:buClr>
              <a:buSzTx/>
              <a:buNone/>
            </a:pPr>
            <a:r>
              <a:rPr lang="en-CA" sz="1650" b="0" dirty="0"/>
              <a:t>Commitment to Stakeholder Engagement</a:t>
            </a:r>
          </a:p>
          <a:p>
            <a:pPr marL="400050" indent="-285750" eaLnBrk="1" hangingPunct="1">
              <a:buClr>
                <a:srgbClr val="006699"/>
              </a:buClr>
              <a:buSzTx/>
            </a:pPr>
            <a:r>
              <a:rPr lang="en-CA" sz="1650" b="0" dirty="0"/>
              <a:t>The PMPRB is committed to engaging with its stakeholders as appropriate when developing, reviewing and/or refining practices and materials for providing information and guidance on regulatory compliance and answering questions, as </a:t>
            </a:r>
            <a:r>
              <a:rPr lang="en-CA" sz="1650" b="0" dirty="0" smtClean="0"/>
              <a:t>appropriate.</a:t>
            </a:r>
          </a:p>
          <a:p>
            <a:pPr marL="114300" indent="0" eaLnBrk="1" hangingPunct="1">
              <a:buClr>
                <a:srgbClr val="006699"/>
              </a:buClr>
              <a:buSzTx/>
              <a:buNone/>
            </a:pPr>
            <a:r>
              <a:rPr lang="en-CA" sz="1650" b="0" dirty="0" smtClean="0"/>
              <a:t>Stakeholder Engagement Mechanisms</a:t>
            </a:r>
          </a:p>
          <a:p>
            <a:pPr marL="400050" lvl="0" indent="-285750" eaLnBrk="1" hangingPunct="1">
              <a:buClr>
                <a:srgbClr val="006699"/>
              </a:buClr>
              <a:buSzTx/>
              <a:tabLst>
                <a:tab pos="457200" algn="l"/>
              </a:tabLst>
            </a:pPr>
            <a:r>
              <a:rPr lang="en-CA" sz="1650" b="0" dirty="0" smtClean="0"/>
              <a:t>The </a:t>
            </a:r>
            <a:r>
              <a:rPr lang="en-CA" sz="1650" b="0" dirty="0"/>
              <a:t>Guidelines provide direction to patentees on how to comply with relevant provisions of the Patent Act and the Patented Medicines Regulations. The PMPRB is required by the Patent Act to consult stakeholders before issuing any new Guidelines. The PMPRB’s </a:t>
            </a:r>
            <a:r>
              <a:rPr lang="en-CA" sz="1650" b="0" dirty="0">
                <a:hlinkClick r:id="rId2"/>
              </a:rPr>
              <a:t>Consultation Policy</a:t>
            </a:r>
            <a:r>
              <a:rPr lang="en-CA" sz="1650" b="0" dirty="0"/>
              <a:t> outlines its approach to stakeholder engagement. Clarifications to the Guidelines are communicated through the quarterly </a:t>
            </a:r>
            <a:r>
              <a:rPr lang="en-CA" sz="1650" b="0" dirty="0" err="1">
                <a:hlinkClick r:id="rId3"/>
              </a:rPr>
              <a:t>NEWSletter</a:t>
            </a:r>
            <a:r>
              <a:rPr lang="en-CA" sz="1650" b="0" dirty="0"/>
              <a:t>. Stakeholders are consulted on proposed amendments to the Guidelines through a written </a:t>
            </a:r>
            <a:r>
              <a:rPr lang="en-CA" sz="1650" b="0" dirty="0">
                <a:hlinkClick r:id="rId4"/>
              </a:rPr>
              <a:t>Notice and Comment</a:t>
            </a:r>
            <a:r>
              <a:rPr lang="en-CA" sz="1650" b="0" dirty="0"/>
              <a:t> process. An updated version of the Guidelines, reflecting changes and clarifications, is released annually in June.</a:t>
            </a:r>
          </a:p>
          <a:p>
            <a:pPr marL="400050" lvl="0" indent="-285750" eaLnBrk="1" hangingPunct="1">
              <a:buClr>
                <a:srgbClr val="006699"/>
              </a:buClr>
              <a:buSzTx/>
              <a:tabLst>
                <a:tab pos="457200" algn="l"/>
              </a:tabLst>
            </a:pPr>
            <a:r>
              <a:rPr lang="en-CA" sz="1650" b="0" dirty="0"/>
              <a:t>The PMPRB also engages stakeholders through multiple mechanisms including: bilateral meetings; conferences; formal consultations; working groups, newsletters;  webinars;  the PMPRB Twitter account, and by providing opportunities for feedback through a proactive Internet presence. For example, consultation opportunities may be found on </a:t>
            </a:r>
            <a:r>
              <a:rPr lang="en-CA" sz="1650" b="0" dirty="0">
                <a:hlinkClick r:id="rId5"/>
              </a:rPr>
              <a:t>Forward Regulatory Plan-Acts and Regulations-PMPRB</a:t>
            </a:r>
            <a:r>
              <a:rPr lang="en-CA" sz="1650" b="0" dirty="0"/>
              <a:t>.  </a:t>
            </a:r>
          </a:p>
          <a:p>
            <a:pPr marL="400050" indent="-285750" eaLnBrk="1" hangingPunct="1">
              <a:buClr>
                <a:srgbClr val="006699"/>
              </a:buClr>
              <a:buSzTx/>
            </a:pPr>
            <a:endParaRPr lang="en-CA" sz="180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60</a:t>
            </a:fld>
            <a:endParaRPr lang="en-US">
              <a:solidFill>
                <a:srgbClr val="003366"/>
              </a:solidFill>
            </a:endParaRPr>
          </a:p>
        </p:txBody>
      </p:sp>
    </p:spTree>
    <p:extLst>
      <p:ext uri="{BB962C8B-B14F-4D97-AF65-F5344CB8AC3E}">
        <p14:creationId xmlns:p14="http://schemas.microsoft.com/office/powerpoint/2010/main" val="18595994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smtClean="0"/>
              <a:t>Improvement Requirements</a:t>
            </a:r>
            <a:endParaRPr lang="en-CA" dirty="0"/>
          </a:p>
        </p:txBody>
      </p:sp>
      <p:sp>
        <p:nvSpPr>
          <p:cNvPr id="3" name="Content Placeholder 2"/>
          <p:cNvSpPr>
            <a:spLocks noGrp="1"/>
          </p:cNvSpPr>
          <p:nvPr>
            <p:ph idx="1"/>
          </p:nvPr>
        </p:nvSpPr>
        <p:spPr>
          <a:xfrm>
            <a:off x="1034730" y="1268760"/>
            <a:ext cx="7848600" cy="4114800"/>
          </a:xfrm>
        </p:spPr>
        <p:txBody>
          <a:bodyPr/>
          <a:lstStyle/>
          <a:p>
            <a:pPr marL="400050" lvl="1" indent="-285750" eaLnBrk="1" hangingPunct="1">
              <a:buClr>
                <a:srgbClr val="006699"/>
              </a:buClr>
              <a:buSzTx/>
              <a:buFont typeface="Wingdings" pitchFamily="-60" charset="2"/>
              <a:buChar char="§"/>
            </a:pPr>
            <a:r>
              <a:rPr lang="en-CA" sz="2400" dirty="0" smtClean="0">
                <a:cs typeface="ＭＳ Ｐゴシック" pitchFamily="-60" charset="-128"/>
              </a:rPr>
              <a:t>Check in </a:t>
            </a:r>
            <a:r>
              <a:rPr lang="en-CA" sz="2400" dirty="0">
                <a:cs typeface="ＭＳ Ｐゴシック" pitchFamily="-60" charset="-128"/>
              </a:rPr>
              <a:t>with stakeholders in 2014-15 on current interpretation practices;</a:t>
            </a:r>
          </a:p>
          <a:p>
            <a:pPr marL="400050" lvl="1" indent="-285750" eaLnBrk="1" hangingPunct="1">
              <a:buClr>
                <a:srgbClr val="006699"/>
              </a:buClr>
              <a:buSzTx/>
              <a:buFont typeface="Wingdings" pitchFamily="-60" charset="2"/>
              <a:buChar char="§"/>
            </a:pPr>
            <a:r>
              <a:rPr lang="en-CA" sz="2400" dirty="0">
                <a:cs typeface="ＭＳ Ｐゴシック" pitchFamily="-60" charset="-128"/>
              </a:rPr>
              <a:t>By March 31, 2015, identify areas of improvement and metrics for evaluating their implementation;</a:t>
            </a:r>
          </a:p>
          <a:p>
            <a:pPr marL="400050" lvl="1" indent="-285750" eaLnBrk="1" hangingPunct="1">
              <a:buClr>
                <a:srgbClr val="006699"/>
              </a:buClr>
              <a:buSzTx/>
              <a:buFont typeface="Wingdings" pitchFamily="-60" charset="2"/>
              <a:buChar char="§"/>
            </a:pPr>
            <a:r>
              <a:rPr lang="en-CA" sz="2400" dirty="0">
                <a:cs typeface="ＭＳ Ｐゴシック" pitchFamily="-60" charset="-128"/>
              </a:rPr>
              <a:t>Implement these improvements over 2 years and provide performance update by March 31, 2017.</a:t>
            </a:r>
          </a:p>
          <a:p>
            <a:pPr marL="400050" lvl="1" indent="-285750" eaLnBrk="1" hangingPunct="1">
              <a:buClr>
                <a:srgbClr val="006699"/>
              </a:buClr>
              <a:buSzTx/>
              <a:buFont typeface="Wingdings" pitchFamily="-60" charset="2"/>
              <a:buChar char="§"/>
            </a:pPr>
            <a:endParaRPr lang="en-US" sz="2400" dirty="0">
              <a:cs typeface="ＭＳ Ｐゴシック" pitchFamily="-60" charset="-128"/>
            </a:endParaRP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61</a:t>
            </a:fld>
            <a:endParaRPr lang="en-US">
              <a:solidFill>
                <a:srgbClr val="003366"/>
              </a:solidFill>
            </a:endParaRPr>
          </a:p>
        </p:txBody>
      </p:sp>
    </p:spTree>
    <p:extLst>
      <p:ext uri="{BB962C8B-B14F-4D97-AF65-F5344CB8AC3E}">
        <p14:creationId xmlns:p14="http://schemas.microsoft.com/office/powerpoint/2010/main" val="35267011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30" y="553122"/>
            <a:ext cx="7848600" cy="1066800"/>
          </a:xfrm>
        </p:spPr>
        <p:txBody>
          <a:bodyPr/>
          <a:lstStyle/>
          <a:p>
            <a:r>
              <a:rPr lang="en-CA" dirty="0" smtClean="0"/>
              <a:t>PMPRB Improvement Commitment</a:t>
            </a:r>
            <a:endParaRPr lang="en-CA" dirty="0"/>
          </a:p>
        </p:txBody>
      </p:sp>
      <p:sp>
        <p:nvSpPr>
          <p:cNvPr id="3" name="Content Placeholder 2"/>
          <p:cNvSpPr>
            <a:spLocks noGrp="1"/>
          </p:cNvSpPr>
          <p:nvPr>
            <p:ph idx="1"/>
          </p:nvPr>
        </p:nvSpPr>
        <p:spPr>
          <a:xfrm>
            <a:off x="1034730" y="1267294"/>
            <a:ext cx="7848600" cy="4114800"/>
          </a:xfrm>
        </p:spPr>
        <p:txBody>
          <a:bodyPr/>
          <a:lstStyle/>
          <a:p>
            <a:pPr marL="400050" lvl="0" indent="-285750" eaLnBrk="1" hangingPunct="1">
              <a:buClr>
                <a:srgbClr val="006699"/>
              </a:buClr>
              <a:buSzTx/>
              <a:tabLst>
                <a:tab pos="457200" algn="l"/>
              </a:tabLst>
            </a:pPr>
            <a:r>
              <a:rPr lang="en-CA" b="0" dirty="0" smtClean="0"/>
              <a:t>The </a:t>
            </a:r>
            <a:r>
              <a:rPr lang="en-CA" b="0" dirty="0"/>
              <a:t>PMPRB will monitor the implementation of this policy by soliciting feedback from stakeholders through the written Notice and Comment process after informing stakeholders of the policy through the quarterly </a:t>
            </a:r>
            <a:r>
              <a:rPr lang="en-CA" b="0" dirty="0" err="1"/>
              <a:t>NEWSletter</a:t>
            </a:r>
            <a:r>
              <a:rPr lang="en-CA" b="0" dirty="0"/>
              <a:t> and also by consulting with stakeholders during outreach sessions in 2014-2015. Based on the resulting feedback, the PMPRB will identify areas of improvement and metrics for evaluating their implementation by March 31, 2015.</a:t>
            </a:r>
          </a:p>
          <a:p>
            <a:pPr marL="400050" lvl="0" indent="-285750" eaLnBrk="1" hangingPunct="1">
              <a:buClr>
                <a:srgbClr val="006699"/>
              </a:buClr>
              <a:buSzTx/>
              <a:tabLst>
                <a:tab pos="457200" algn="l"/>
              </a:tabLst>
            </a:pPr>
            <a:r>
              <a:rPr lang="en-CA" b="0" dirty="0"/>
              <a:t>The PMPRB will implement these improvements over two years and then issue a status report on its website by March 31, 2017.</a:t>
            </a:r>
          </a:p>
          <a:p>
            <a:pPr marL="400050" indent="-285750" eaLnBrk="1" hangingPunct="1">
              <a:buClr>
                <a:srgbClr val="006699"/>
              </a:buClr>
              <a:buSzTx/>
            </a:pPr>
            <a:endParaRPr lang="en-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62</a:t>
            </a:fld>
            <a:endParaRPr lang="en-US">
              <a:solidFill>
                <a:srgbClr val="003366"/>
              </a:solidFill>
            </a:endParaRPr>
          </a:p>
        </p:txBody>
      </p:sp>
    </p:spTree>
    <p:extLst>
      <p:ext uri="{BB962C8B-B14F-4D97-AF65-F5344CB8AC3E}">
        <p14:creationId xmlns:p14="http://schemas.microsoft.com/office/powerpoint/2010/main" val="492191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852" y="548680"/>
            <a:ext cx="7848600" cy="1066800"/>
          </a:xfrm>
        </p:spPr>
        <p:txBody>
          <a:bodyPr/>
          <a:lstStyle/>
          <a:p>
            <a:r>
              <a:rPr lang="en-CA" dirty="0" smtClean="0"/>
              <a:t>Feedback from Stakeholders</a:t>
            </a:r>
            <a:endParaRPr lang="en-CA" dirty="0"/>
          </a:p>
        </p:txBody>
      </p:sp>
      <p:sp>
        <p:nvSpPr>
          <p:cNvPr id="3" name="Content Placeholder 2"/>
          <p:cNvSpPr>
            <a:spLocks noGrp="1"/>
          </p:cNvSpPr>
          <p:nvPr>
            <p:ph idx="1"/>
          </p:nvPr>
        </p:nvSpPr>
        <p:spPr>
          <a:xfrm>
            <a:off x="1034730" y="1268760"/>
            <a:ext cx="7848600" cy="4114800"/>
          </a:xfrm>
        </p:spPr>
        <p:txBody>
          <a:bodyPr/>
          <a:lstStyle/>
          <a:p>
            <a:pPr marL="114300" indent="0" eaLnBrk="1" hangingPunct="1">
              <a:buClr>
                <a:srgbClr val="006699"/>
              </a:buClr>
              <a:buSzTx/>
              <a:buNone/>
            </a:pPr>
            <a:r>
              <a:rPr lang="en-CA" b="0" dirty="0"/>
              <a:t>Where do you think PMPRB can improve its interpretation services?</a:t>
            </a:r>
          </a:p>
          <a:p>
            <a:pPr marL="114300" indent="0" eaLnBrk="1" hangingPunct="1">
              <a:buClr>
                <a:srgbClr val="006699"/>
              </a:buClr>
              <a:buSzTx/>
              <a:buNone/>
            </a:pPr>
            <a:endParaRPr lang="en-CA" b="0" dirty="0" smtClean="0"/>
          </a:p>
          <a:p>
            <a:pPr marL="114300" indent="0" eaLnBrk="1" hangingPunct="1">
              <a:buClr>
                <a:srgbClr val="006699"/>
              </a:buClr>
              <a:buSzTx/>
              <a:buNone/>
            </a:pPr>
            <a:r>
              <a:rPr lang="en-CA" b="0" dirty="0" smtClean="0"/>
              <a:t>Examples:</a:t>
            </a:r>
            <a:endParaRPr lang="en-CA" b="0" dirty="0"/>
          </a:p>
          <a:p>
            <a:pPr marL="400050" indent="-285750" eaLnBrk="1" hangingPunct="1">
              <a:buClr>
                <a:srgbClr val="006699"/>
              </a:buClr>
              <a:buSzTx/>
            </a:pPr>
            <a:r>
              <a:rPr lang="en-CA" b="0" dirty="0"/>
              <a:t>Providing stakeholders access to various approaches and tools to build awareness and understanding of regulatory requirements (e.g. guidance materials, FAQs, etc.);</a:t>
            </a:r>
          </a:p>
          <a:p>
            <a:pPr marL="400050" indent="-285750" eaLnBrk="1" hangingPunct="1">
              <a:buClr>
                <a:srgbClr val="006699"/>
              </a:buClr>
              <a:buSzTx/>
            </a:pPr>
            <a:r>
              <a:rPr lang="en-CA" b="0" dirty="0"/>
              <a:t>Providing professional and timely service;</a:t>
            </a:r>
          </a:p>
          <a:p>
            <a:pPr marL="400050" indent="-285750" eaLnBrk="1" hangingPunct="1">
              <a:buClr>
                <a:srgbClr val="006699"/>
              </a:buClr>
              <a:buSzTx/>
            </a:pPr>
            <a:r>
              <a:rPr lang="en-CA" b="0" dirty="0"/>
              <a:t>Providing clear and consistent responses to regulatory questions;</a:t>
            </a:r>
          </a:p>
          <a:p>
            <a:pPr marL="400050" indent="-285750" eaLnBrk="1" hangingPunct="1">
              <a:buClr>
                <a:srgbClr val="006699"/>
              </a:buClr>
              <a:buSzTx/>
            </a:pPr>
            <a:r>
              <a:rPr lang="en-CA" b="0" dirty="0"/>
              <a:t>Providing stakeholder engagement opportunities;</a:t>
            </a:r>
          </a:p>
          <a:p>
            <a:pPr marL="400050" indent="-285750" eaLnBrk="1" hangingPunct="1">
              <a:buClr>
                <a:srgbClr val="006699"/>
              </a:buClr>
              <a:buSzTx/>
            </a:pPr>
            <a:r>
              <a:rPr lang="en-CA" b="0" dirty="0"/>
              <a:t>Other (Please specify).</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63</a:t>
            </a:fld>
            <a:endParaRPr lang="en-US">
              <a:solidFill>
                <a:srgbClr val="003366"/>
              </a:solidFill>
            </a:endParaRPr>
          </a:p>
        </p:txBody>
      </p:sp>
    </p:spTree>
    <p:extLst>
      <p:ext uri="{BB962C8B-B14F-4D97-AF65-F5344CB8AC3E}">
        <p14:creationId xmlns:p14="http://schemas.microsoft.com/office/powerpoint/2010/main" val="32391250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fld id="{C0F7FFC3-73B7-44D4-80EF-FC22D8D17D6D}" type="slidenum">
              <a:rPr lang="en-US" smtClean="0">
                <a:solidFill>
                  <a:srgbClr val="FFFFFF"/>
                </a:solidFill>
              </a:rPr>
              <a:pPr/>
              <a:t>64</a:t>
            </a:fld>
            <a:endParaRPr lang="en-US" smtClean="0">
              <a:solidFill>
                <a:srgbClr val="003366"/>
              </a:solidFill>
            </a:endParaRPr>
          </a:p>
        </p:txBody>
      </p:sp>
      <p:sp>
        <p:nvSpPr>
          <p:cNvPr id="50179" name="AutoShape 2"/>
          <p:cNvSpPr>
            <a:spLocks noGrp="1" noChangeArrowheads="1"/>
          </p:cNvSpPr>
          <p:nvPr>
            <p:ph type="title"/>
          </p:nvPr>
        </p:nvSpPr>
        <p:spPr>
          <a:xfrm>
            <a:off x="1066800" y="260648"/>
            <a:ext cx="7848600" cy="576064"/>
          </a:xfrm>
        </p:spPr>
        <p:txBody>
          <a:bodyPr/>
          <a:lstStyle/>
          <a:p>
            <a:pPr algn="ctr" eaLnBrk="1" hangingPunct="1"/>
            <a:r>
              <a:rPr lang="en-US" sz="3600" dirty="0" smtClean="0"/>
              <a:t>Queries to Board Staff?</a:t>
            </a:r>
          </a:p>
        </p:txBody>
      </p:sp>
      <p:sp>
        <p:nvSpPr>
          <p:cNvPr id="50180" name="Rectangle 3"/>
          <p:cNvSpPr>
            <a:spLocks noGrp="1" noChangeArrowheads="1"/>
          </p:cNvSpPr>
          <p:nvPr>
            <p:ph type="body" idx="1"/>
          </p:nvPr>
        </p:nvSpPr>
        <p:spPr>
          <a:xfrm>
            <a:off x="1066800" y="1143000"/>
            <a:ext cx="8077200" cy="4876800"/>
          </a:xfrm>
        </p:spPr>
        <p:txBody>
          <a:bodyPr/>
          <a:lstStyle/>
          <a:p>
            <a:pPr lvl="1" eaLnBrk="1" hangingPunct="1">
              <a:lnSpc>
                <a:spcPct val="90000"/>
              </a:lnSpc>
              <a:buFont typeface="Wingdings" pitchFamily="2" charset="2"/>
              <a:buChar char="Ø"/>
            </a:pPr>
            <a:r>
              <a:rPr lang="en-US" sz="1800" b="1" dirty="0" smtClean="0"/>
              <a:t>Guidelines: Ginette Tognet</a:t>
            </a:r>
            <a:r>
              <a:rPr lang="en-US" sz="1800" dirty="0" smtClean="0"/>
              <a:t> 	</a:t>
            </a:r>
          </a:p>
          <a:p>
            <a:pPr lvl="1" eaLnBrk="1" hangingPunct="1">
              <a:lnSpc>
                <a:spcPct val="90000"/>
              </a:lnSpc>
              <a:buFont typeface="Wingdings" pitchFamily="2" charset="2"/>
              <a:buNone/>
            </a:pPr>
            <a:r>
              <a:rPr lang="en-US" sz="1800" dirty="0" smtClean="0"/>
              <a:t>		Tel: (613) 954-8297		Email: ginette.tognet@pmprb-cepmb.gc.ca</a:t>
            </a:r>
          </a:p>
          <a:p>
            <a:pPr lvl="1" eaLnBrk="1" hangingPunct="1">
              <a:lnSpc>
                <a:spcPct val="90000"/>
              </a:lnSpc>
              <a:buFont typeface="Wingdings" pitchFamily="2" charset="2"/>
              <a:buChar char="Ø"/>
            </a:pPr>
            <a:r>
              <a:rPr lang="en-US" sz="1800" b="1" dirty="0" smtClean="0"/>
              <a:t>Scientific Review: George Botulynsky  </a:t>
            </a:r>
          </a:p>
          <a:p>
            <a:pPr marL="685800" lvl="2" indent="0" eaLnBrk="1" hangingPunct="1">
              <a:lnSpc>
                <a:spcPct val="90000"/>
              </a:lnSpc>
              <a:buNone/>
            </a:pPr>
            <a:r>
              <a:rPr lang="en-US" sz="1800" b="1" dirty="0" smtClean="0"/>
              <a:t>	</a:t>
            </a:r>
            <a:r>
              <a:rPr lang="en-US" sz="1800" dirty="0" smtClean="0"/>
              <a:t>Tel: (613)</a:t>
            </a:r>
            <a:r>
              <a:rPr lang="en-US" sz="1800" b="1" dirty="0" smtClean="0"/>
              <a:t> </a:t>
            </a:r>
            <a:r>
              <a:rPr lang="en-US" sz="1800" dirty="0" smtClean="0"/>
              <a:t>960-4575		Email: george.botulynsky@pmprb-cepmb.gc.ca</a:t>
            </a:r>
          </a:p>
          <a:p>
            <a:pPr lvl="1" eaLnBrk="1" hangingPunct="1">
              <a:lnSpc>
                <a:spcPct val="90000"/>
              </a:lnSpc>
              <a:buFont typeface="Wingdings" pitchFamily="2" charset="2"/>
              <a:buChar char="Ø"/>
            </a:pPr>
            <a:r>
              <a:rPr lang="en-US" sz="1800" b="1" dirty="0" smtClean="0"/>
              <a:t>Introductory Price Review: Jarrett Todd</a:t>
            </a:r>
            <a:r>
              <a:rPr lang="en-US" sz="1800" dirty="0" smtClean="0"/>
              <a:t> 	</a:t>
            </a:r>
          </a:p>
          <a:p>
            <a:pPr lvl="1" eaLnBrk="1" hangingPunct="1">
              <a:lnSpc>
                <a:spcPct val="90000"/>
              </a:lnSpc>
              <a:buFont typeface="Wingdings" pitchFamily="2" charset="2"/>
              <a:buNone/>
            </a:pPr>
            <a:r>
              <a:rPr lang="en-US" sz="1800" dirty="0" smtClean="0"/>
              <a:t>		Tel: (613) 957-8712		Email: jarrett.todd@pmprb-cepmb.gc.ca</a:t>
            </a:r>
          </a:p>
          <a:p>
            <a:pPr lvl="1" eaLnBrk="1" hangingPunct="1">
              <a:lnSpc>
                <a:spcPct val="90000"/>
              </a:lnSpc>
              <a:buFont typeface="Wingdings" pitchFamily="2" charset="2"/>
              <a:buChar char="Ø"/>
            </a:pPr>
            <a:r>
              <a:rPr lang="en-US" sz="1800" b="1" dirty="0" smtClean="0"/>
              <a:t>Filing Form 1 and 2: Christina Conlin</a:t>
            </a:r>
          </a:p>
          <a:p>
            <a:pPr lvl="1" eaLnBrk="1" hangingPunct="1">
              <a:lnSpc>
                <a:spcPct val="90000"/>
              </a:lnSpc>
              <a:buFont typeface="Wingdings" pitchFamily="2" charset="2"/>
              <a:buNone/>
            </a:pPr>
            <a:r>
              <a:rPr lang="en-US" sz="1800" dirty="0" smtClean="0"/>
              <a:t>		Tel: (613) 948-9219		Email: christina.conlin@pmprb-cepmb.gc.ca</a:t>
            </a:r>
          </a:p>
          <a:p>
            <a:pPr lvl="1" eaLnBrk="1" hangingPunct="1">
              <a:lnSpc>
                <a:spcPct val="90000"/>
              </a:lnSpc>
              <a:buFont typeface="Wingdings" pitchFamily="2" charset="2"/>
              <a:buChar char="Ø"/>
            </a:pPr>
            <a:r>
              <a:rPr lang="en-US" sz="1800" b="1" dirty="0" smtClean="0"/>
              <a:t>Investigation: </a:t>
            </a:r>
            <a:r>
              <a:rPr lang="en-US" sz="1800" dirty="0" smtClean="0"/>
              <a:t>Senior Regulatory Officer assigned to your company </a:t>
            </a:r>
          </a:p>
          <a:p>
            <a:pPr lvl="1" eaLnBrk="1" hangingPunct="1">
              <a:lnSpc>
                <a:spcPct val="90000"/>
              </a:lnSpc>
              <a:buFont typeface="Wingdings" pitchFamily="2" charset="2"/>
              <a:buChar char="Ø"/>
            </a:pPr>
            <a:r>
              <a:rPr lang="en-US" sz="1800" b="1" dirty="0" smtClean="0"/>
              <a:t>PMPRB 101 (1 on 1 Guideline Training): Theresa Morrison</a:t>
            </a:r>
          </a:p>
          <a:p>
            <a:pPr marL="342900" lvl="1" indent="0" eaLnBrk="1" hangingPunct="1">
              <a:lnSpc>
                <a:spcPct val="90000"/>
              </a:lnSpc>
              <a:buNone/>
            </a:pPr>
            <a:r>
              <a:rPr lang="en-US" sz="1800" b="1" dirty="0"/>
              <a:t>	</a:t>
            </a:r>
            <a:r>
              <a:rPr lang="en-US" sz="1800" dirty="0" smtClean="0"/>
              <a:t>Tel:</a:t>
            </a:r>
            <a:r>
              <a:rPr lang="en-US" sz="1800" b="1" dirty="0" smtClean="0"/>
              <a:t> </a:t>
            </a:r>
            <a:r>
              <a:rPr lang="en-US" sz="1800" dirty="0" smtClean="0"/>
              <a:t>(613) 954-8298                </a:t>
            </a:r>
            <a:r>
              <a:rPr lang="en-US" sz="1800" b="1" dirty="0" smtClean="0"/>
              <a:t>     </a:t>
            </a:r>
            <a:r>
              <a:rPr lang="en-US" sz="1800" dirty="0" smtClean="0"/>
              <a:t>Email: theresa.morrison@pmprb-cepmb.gc.ca</a:t>
            </a:r>
            <a:endParaRPr lang="en-US" sz="1800" b="1" dirty="0"/>
          </a:p>
          <a:p>
            <a:pPr lvl="1" eaLnBrk="1" hangingPunct="1">
              <a:lnSpc>
                <a:spcPct val="90000"/>
              </a:lnSpc>
              <a:buFont typeface="Wingdings" pitchFamily="2" charset="2"/>
              <a:buChar char="Ø"/>
            </a:pPr>
            <a:r>
              <a:rPr lang="en-US" sz="1800" b="1" dirty="0" smtClean="0"/>
              <a:t>Form 3: Lokanadha Cheruvu</a:t>
            </a:r>
            <a:r>
              <a:rPr lang="en-US" sz="1800" dirty="0" smtClean="0"/>
              <a:t> 	</a:t>
            </a:r>
          </a:p>
          <a:p>
            <a:pPr lvl="1" eaLnBrk="1" hangingPunct="1">
              <a:lnSpc>
                <a:spcPct val="90000"/>
              </a:lnSpc>
              <a:buFont typeface="Wingdings" pitchFamily="2" charset="2"/>
              <a:buNone/>
            </a:pPr>
            <a:r>
              <a:rPr lang="en-US" sz="1800" dirty="0" smtClean="0"/>
              <a:t>		Tel: (613) 954-9812		Email: lokanadha.cheruvu@pmprb-cepmb.gc.ca</a:t>
            </a:r>
          </a:p>
        </p:txBody>
      </p:sp>
      <p:sp>
        <p:nvSpPr>
          <p:cNvPr id="50181" name="Line 4"/>
          <p:cNvSpPr>
            <a:spLocks noChangeShapeType="1"/>
          </p:cNvSpPr>
          <p:nvPr/>
        </p:nvSpPr>
        <p:spPr bwMode="auto">
          <a:xfrm>
            <a:off x="1043608" y="1052736"/>
            <a:ext cx="8100392" cy="17512"/>
          </a:xfrm>
          <a:prstGeom prst="line">
            <a:avLst/>
          </a:prstGeom>
          <a:noFill/>
          <a:ln w="22225" cap="sq">
            <a:solidFill>
              <a:srgbClr val="20558A"/>
            </a:solidFill>
            <a:round/>
            <a:headEnd type="none" w="sm" len="sm"/>
            <a:tailEnd type="none" w="sm" len="sm"/>
          </a:ln>
        </p:spPr>
        <p:txBody>
          <a:bodyPr wrap="none" anchor="ctr"/>
          <a:lstStyle/>
          <a:p>
            <a:endParaRPr lang="en-CA">
              <a:solidFill>
                <a:srgbClr val="003366"/>
              </a:solidFill>
            </a:endParaRPr>
          </a:p>
        </p:txBody>
      </p:sp>
    </p:spTree>
    <p:extLst>
      <p:ext uri="{BB962C8B-B14F-4D97-AF65-F5344CB8AC3E}">
        <p14:creationId xmlns:p14="http://schemas.microsoft.com/office/powerpoint/2010/main" val="4178985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i="1" dirty="0" smtClean="0"/>
              <a:t>Why</a:t>
            </a:r>
            <a:r>
              <a:rPr lang="en-CA" dirty="0" smtClean="0"/>
              <a:t> should I fill out Form 3?</a:t>
            </a:r>
            <a:endParaRPr lang="en-CA" dirty="0"/>
          </a:p>
        </p:txBody>
      </p:sp>
      <p:sp>
        <p:nvSpPr>
          <p:cNvPr id="3" name="Content Placeholder 2"/>
          <p:cNvSpPr>
            <a:spLocks noGrp="1"/>
          </p:cNvSpPr>
          <p:nvPr>
            <p:ph idx="1"/>
          </p:nvPr>
        </p:nvSpPr>
        <p:spPr>
          <a:xfrm>
            <a:off x="1035002" y="1268760"/>
            <a:ext cx="7848600" cy="4114800"/>
          </a:xfrm>
        </p:spPr>
        <p:txBody>
          <a:bodyPr/>
          <a:lstStyle/>
          <a:p>
            <a:pPr marL="0" indent="0">
              <a:buNone/>
            </a:pPr>
            <a:r>
              <a:rPr lang="en-CA" i="1" dirty="0" smtClean="0"/>
              <a:t>Patent Act 88(1):</a:t>
            </a:r>
          </a:p>
          <a:p>
            <a:pPr marL="0" indent="0">
              <a:buNone/>
            </a:pPr>
            <a:r>
              <a:rPr lang="en-CA" b="0" dirty="0" smtClean="0"/>
              <a:t>“A patentee of an invention pertaining to a medicine shall, as required by and in accordance with the regulations, or as the Board may, by order, require, provide the Board with such information and documents as the regulations or the order may specify respecting:</a:t>
            </a:r>
          </a:p>
          <a:p>
            <a:pPr marL="457200" indent="-457200">
              <a:buAutoNum type="alphaLcParenBoth"/>
            </a:pPr>
            <a:r>
              <a:rPr lang="en-CA" b="0" dirty="0" smtClean="0"/>
              <a:t>The identity of the licensees in Canada of the patentee;</a:t>
            </a:r>
          </a:p>
          <a:p>
            <a:pPr marL="457200" indent="-457200">
              <a:buAutoNum type="alphaLcParenBoth"/>
            </a:pPr>
            <a:r>
              <a:rPr lang="en-CA" b="0" dirty="0" smtClean="0"/>
              <a:t>The revenue of the patentee, and details of the source of the revenue, whether direct or indirect, from sales of medicine in Canada; and</a:t>
            </a:r>
          </a:p>
          <a:p>
            <a:pPr marL="457200" indent="-457200">
              <a:buAutoNum type="alphaLcParenBoth"/>
            </a:pPr>
            <a:r>
              <a:rPr lang="en-CA" b="0" dirty="0" smtClean="0"/>
              <a:t>The expenditures made by the patentee in Canada on research and development relating to medicine.”</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7</a:t>
            </a:fld>
            <a:endParaRPr lang="en-US">
              <a:solidFill>
                <a:srgbClr val="003366"/>
              </a:solidFill>
            </a:endParaRPr>
          </a:p>
        </p:txBody>
      </p:sp>
    </p:spTree>
    <p:extLst>
      <p:ext uri="{BB962C8B-B14F-4D97-AF65-F5344CB8AC3E}">
        <p14:creationId xmlns:p14="http://schemas.microsoft.com/office/powerpoint/2010/main" val="2808009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en-CA" dirty="0" smtClean="0"/>
              <a:t>What counts as R&amp;D?</a:t>
            </a:r>
            <a:endParaRPr lang="en-CA" dirty="0"/>
          </a:p>
        </p:txBody>
      </p:sp>
      <p:sp>
        <p:nvSpPr>
          <p:cNvPr id="3" name="Content Placeholder 2"/>
          <p:cNvSpPr>
            <a:spLocks noGrp="1"/>
          </p:cNvSpPr>
          <p:nvPr>
            <p:ph idx="1"/>
          </p:nvPr>
        </p:nvSpPr>
        <p:spPr>
          <a:xfrm>
            <a:off x="1035002" y="1268760"/>
            <a:ext cx="7848600" cy="4114800"/>
          </a:xfrm>
        </p:spPr>
        <p:txBody>
          <a:bodyPr/>
          <a:lstStyle/>
          <a:p>
            <a:pPr marL="0" indent="0">
              <a:buNone/>
            </a:pPr>
            <a:r>
              <a:rPr lang="en-CA" i="1" dirty="0" smtClean="0"/>
              <a:t>Patented Medicines Regulations</a:t>
            </a:r>
            <a:r>
              <a:rPr lang="en-CA" i="1" smtClean="0"/>
              <a:t>, Section </a:t>
            </a:r>
            <a:r>
              <a:rPr lang="en-CA" i="1" dirty="0" smtClean="0"/>
              <a:t>6:</a:t>
            </a:r>
          </a:p>
          <a:p>
            <a:pPr marL="0" indent="0">
              <a:buNone/>
            </a:pPr>
            <a:r>
              <a:rPr lang="en-CA" b="0" dirty="0" smtClean="0"/>
              <a:t>“For the purposes of subsection 88(1) of the Act, the expression “research and development” means those activities for which expenditures qualify, or would qualify if the expenditures were made by a taxpayer in Canada, for an investment tax credit in respect of scientific research and experimental development [SR&amp;ED] under the </a:t>
            </a:r>
            <a:r>
              <a:rPr lang="en-CA" b="0" i="1" dirty="0" smtClean="0"/>
              <a:t>Income Tax Act</a:t>
            </a:r>
            <a:r>
              <a:rPr lang="en-CA" b="0" dirty="0" smtClean="0"/>
              <a:t> as that Act read on December 1, 1987.”</a:t>
            </a:r>
          </a:p>
          <a:p>
            <a:pPr marL="0" indent="0">
              <a:buNone/>
            </a:pPr>
            <a:endParaRPr lang="en-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8</a:t>
            </a:fld>
            <a:endParaRPr lang="en-US">
              <a:solidFill>
                <a:srgbClr val="003366"/>
              </a:solidFill>
            </a:endParaRPr>
          </a:p>
        </p:txBody>
      </p:sp>
    </p:spTree>
    <p:extLst>
      <p:ext uri="{BB962C8B-B14F-4D97-AF65-F5344CB8AC3E}">
        <p14:creationId xmlns:p14="http://schemas.microsoft.com/office/powerpoint/2010/main" val="1172731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002" y="548680"/>
            <a:ext cx="7848600" cy="1066800"/>
          </a:xfrm>
        </p:spPr>
        <p:txBody>
          <a:bodyPr/>
          <a:lstStyle/>
          <a:p>
            <a:r>
              <a:rPr lang="en-CA" dirty="0" smtClean="0"/>
              <a:t>Where do I find Form 3?</a:t>
            </a: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9</a:t>
            </a:fld>
            <a:endParaRPr lang="en-US">
              <a:solidFill>
                <a:srgbClr val="003366"/>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802982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87624" y="1268760"/>
            <a:ext cx="7416824" cy="369332"/>
          </a:xfrm>
          <a:prstGeom prst="rect">
            <a:avLst/>
          </a:prstGeom>
        </p:spPr>
        <p:txBody>
          <a:bodyPr wrap="square">
            <a:spAutoFit/>
          </a:bodyPr>
          <a:lstStyle/>
          <a:p>
            <a:r>
              <a:rPr lang="en-CA" dirty="0" smtClean="0"/>
              <a:t>Patentee’s Guide to Reporting: </a:t>
            </a:r>
            <a:r>
              <a:rPr lang="en-CA" dirty="0" smtClean="0">
                <a:hlinkClick r:id="rId3"/>
              </a:rPr>
              <a:t>http</a:t>
            </a:r>
            <a:r>
              <a:rPr lang="en-CA" dirty="0">
                <a:hlinkClick r:id="rId3"/>
              </a:rPr>
              <a:t>://</a:t>
            </a:r>
            <a:r>
              <a:rPr lang="en-CA" dirty="0" smtClean="0">
                <a:hlinkClick r:id="rId3"/>
              </a:rPr>
              <a:t>www.pmprb-cepmb.gc.ca/view.asp?ccid=489</a:t>
            </a:r>
            <a:r>
              <a:rPr lang="en-CA" dirty="0" smtClean="0"/>
              <a:t> </a:t>
            </a:r>
            <a:endParaRPr lang="en-CA" dirty="0"/>
          </a:p>
        </p:txBody>
      </p:sp>
      <p:sp>
        <p:nvSpPr>
          <p:cNvPr id="7" name="Rectangle 6"/>
          <p:cNvSpPr/>
          <p:nvPr/>
        </p:nvSpPr>
        <p:spPr bwMode="auto">
          <a:xfrm>
            <a:off x="3194970" y="5157192"/>
            <a:ext cx="5895762" cy="288032"/>
          </a:xfrm>
          <a:prstGeom prst="rect">
            <a:avLst/>
          </a:prstGeom>
          <a:noFill/>
          <a:ln w="571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69892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TotalTime>
  <Words>4768</Words>
  <Application>Microsoft Office PowerPoint</Application>
  <PresentationFormat>On-screen Show (4:3)</PresentationFormat>
  <Paragraphs>595</Paragraphs>
  <Slides>64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ＭＳ Ｐゴシック</vt:lpstr>
      <vt:lpstr>Arial</vt:lpstr>
      <vt:lpstr>Arial Narrow</vt:lpstr>
      <vt:lpstr>Calibri</vt:lpstr>
      <vt:lpstr>Wingdings</vt:lpstr>
      <vt:lpstr>Presentation 2</vt:lpstr>
      <vt:lpstr>Patented Medicine Prices Review Board </vt:lpstr>
      <vt:lpstr>PowerPoint Presentation</vt:lpstr>
      <vt:lpstr>Overview</vt:lpstr>
      <vt:lpstr>Patented Medicine Prices Review Board  Form 3</vt:lpstr>
      <vt:lpstr>Objectives</vt:lpstr>
      <vt:lpstr>Do I have to fill out a Form 3?</vt:lpstr>
      <vt:lpstr>Why should I fill out Form 3?</vt:lpstr>
      <vt:lpstr>What counts as R&amp;D?</vt:lpstr>
      <vt:lpstr>Where do I find Form 3?</vt:lpstr>
      <vt:lpstr>What does Form 3 look like?</vt:lpstr>
      <vt:lpstr>How do I fill it in?</vt:lpstr>
      <vt:lpstr>How do I fill it in? (cont’d)</vt:lpstr>
      <vt:lpstr>How do I fill it in? (cont’d)</vt:lpstr>
      <vt:lpstr>How do I fill it in? (cont’d)</vt:lpstr>
      <vt:lpstr>How do I fill it in? (cont’d)</vt:lpstr>
      <vt:lpstr>How do I fill it in? (cont’d)</vt:lpstr>
      <vt:lpstr>How do I fill it in? (cont’d)</vt:lpstr>
      <vt:lpstr>How do I fill it in? (cont’d)</vt:lpstr>
      <vt:lpstr>How do I fill it in? (cont’d)</vt:lpstr>
      <vt:lpstr>How do I fill it in? (cont’d)</vt:lpstr>
      <vt:lpstr>Reconciling Expenditures</vt:lpstr>
      <vt:lpstr>Frequently Asked Questions</vt:lpstr>
      <vt:lpstr>Patented Medicines Prices Review Board   New Foreign Price Source Policy</vt:lpstr>
      <vt:lpstr>Purpose </vt:lpstr>
      <vt:lpstr>Current Practice</vt:lpstr>
      <vt:lpstr>Challenges</vt:lpstr>
      <vt:lpstr>Current U&amp;C Public Sources</vt:lpstr>
      <vt:lpstr>Public sources for back-out formulas</vt:lpstr>
      <vt:lpstr>Moving forward</vt:lpstr>
      <vt:lpstr>PowerPoint Presentation</vt:lpstr>
      <vt:lpstr>Examples</vt:lpstr>
      <vt:lpstr>Conclusion </vt:lpstr>
      <vt:lpstr>Verification of International Prices for New Medicines</vt:lpstr>
      <vt:lpstr>Scientific Review:  Company Scientific Submissions</vt:lpstr>
      <vt:lpstr>Patented Medicines Prices Review Board   Online Filing Tool</vt:lpstr>
      <vt:lpstr>Online Filing</vt:lpstr>
      <vt:lpstr>Best Practice: Filing  </vt:lpstr>
      <vt:lpstr>Checklist for Filing a Form 2 Successfully</vt:lpstr>
      <vt:lpstr>What Must be Emailed into the Compliance Inbox?</vt:lpstr>
      <vt:lpstr>Patented Medicine Prices Review Board  Regulatory Amendments 2015</vt:lpstr>
      <vt:lpstr>Objectives and Outline</vt:lpstr>
      <vt:lpstr>Context for the Proposed Amendments</vt:lpstr>
      <vt:lpstr>Proposed Regulatory Amendments</vt:lpstr>
      <vt:lpstr>Question #1:    How would these changes affect reporting and pricing ceiling calculations for new patented medicines? </vt:lpstr>
      <vt:lpstr>Question #2:  Would eliminating the semi-annual filing of Form 2 cause patentees to have less warning of potential instances of excessive pricing?</vt:lpstr>
      <vt:lpstr>Steps in the Regulatory Development Process  A.) Pre-Publication </vt:lpstr>
      <vt:lpstr>Steps in the Regulatory Development Process  B.) Final Approval, Publication, and Registration</vt:lpstr>
      <vt:lpstr>Next Steps</vt:lpstr>
      <vt:lpstr>Next Steps</vt:lpstr>
      <vt:lpstr>Proposed Regulatory Amendments</vt:lpstr>
      <vt:lpstr>Patented Medicine Prices Review Board  Interpretation Policy</vt:lpstr>
      <vt:lpstr>Objectives and Outline</vt:lpstr>
      <vt:lpstr>Context</vt:lpstr>
      <vt:lpstr>Interpretation Policy – At a Glance</vt:lpstr>
      <vt:lpstr>Predictability Requirements</vt:lpstr>
      <vt:lpstr>PMPRB Commitment to Predictability</vt:lpstr>
      <vt:lpstr>Service Requirements</vt:lpstr>
      <vt:lpstr>PMPRB Commitment to Service</vt:lpstr>
      <vt:lpstr>Stakeholder Engagement Requirements</vt:lpstr>
      <vt:lpstr>PMPRB Engagement Commitment</vt:lpstr>
      <vt:lpstr>Improvement Requirements</vt:lpstr>
      <vt:lpstr>PMPRB Improvement Commitment</vt:lpstr>
      <vt:lpstr>Feedback from Stakeholders</vt:lpstr>
      <vt:lpstr>Queries to Board Staff?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Patented Medicine Prices Review Board</dc:title>
  <dc:creator>Joel Weber</dc:creator>
  <cp:lastModifiedBy>yashi Negi</cp:lastModifiedBy>
  <cp:revision>38</cp:revision>
  <cp:lastPrinted>2014-12-01T15:36:37Z</cp:lastPrinted>
  <dcterms:created xsi:type="dcterms:W3CDTF">2006-08-16T00:00:00Z</dcterms:created>
  <dcterms:modified xsi:type="dcterms:W3CDTF">2015-01-06T21:22:53Z</dcterms:modified>
</cp:coreProperties>
</file>